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3" r:id="rId8"/>
    <p:sldId id="264" r:id="rId9"/>
    <p:sldId id="265" r:id="rId10"/>
    <p:sldId id="266" r:id="rId11"/>
    <p:sldId id="267" r:id="rId12"/>
    <p:sldId id="269" r:id="rId13"/>
    <p:sldId id="270"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Trebuchet MS" panose="020B060302020202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iMwm6oB1qAuE/ZC/UELbqq6Tkz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686" autoAdjust="0"/>
  </p:normalViewPr>
  <p:slideViewPr>
    <p:cSldViewPr snapToGrid="0">
      <p:cViewPr varScale="1">
        <p:scale>
          <a:sx n="62" d="100"/>
          <a:sy n="62" d="100"/>
        </p:scale>
        <p:origin x="145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200"/>
              <a:buNone/>
            </a:pPr>
            <a:endParaRPr sz="1600" dirty="0">
              <a:latin typeface="Arial"/>
              <a:ea typeface="Arial"/>
              <a:cs typeface="Arial"/>
              <a:sym typeface="Arial"/>
            </a:endParaRPr>
          </a:p>
        </p:txBody>
      </p:sp>
      <p:sp>
        <p:nvSpPr>
          <p:cNvPr id="145" name="Google Shape;1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200"/>
              <a:buNone/>
            </a:pPr>
            <a:endParaRPr dirty="0"/>
          </a:p>
        </p:txBody>
      </p:sp>
      <p:sp>
        <p:nvSpPr>
          <p:cNvPr id="233" name="Google Shape;23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240" name="Google Shape;24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0" name="Google Shape;27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1200"/>
              </a:spcBef>
              <a:spcAft>
                <a:spcPts val="0"/>
              </a:spcAft>
              <a:buClr>
                <a:schemeClr val="dk1"/>
              </a:buClr>
              <a:buSzPts val="1200"/>
              <a:buNone/>
            </a:pPr>
            <a:endParaRPr dirty="0"/>
          </a:p>
        </p:txBody>
      </p:sp>
      <p:sp>
        <p:nvSpPr>
          <p:cNvPr id="153" name="Google Shape;15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200"/>
              <a:buNone/>
            </a:pPr>
            <a:endParaRPr sz="1100" dirty="0">
              <a:latin typeface="Arial"/>
              <a:ea typeface="Arial"/>
              <a:cs typeface="Arial"/>
              <a:sym typeface="Arial"/>
            </a:endParaRPr>
          </a:p>
        </p:txBody>
      </p:sp>
      <p:sp>
        <p:nvSpPr>
          <p:cNvPr id="160" name="Google Shape;1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200"/>
              <a:buNone/>
            </a:pPr>
            <a:endParaRPr dirty="0"/>
          </a:p>
        </p:txBody>
      </p:sp>
      <p:sp>
        <p:nvSpPr>
          <p:cNvPr id="175" name="Google Shape;1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200"/>
              <a:buNone/>
            </a:pPr>
            <a:endParaRPr dirty="0"/>
          </a:p>
        </p:txBody>
      </p:sp>
      <p:sp>
        <p:nvSpPr>
          <p:cNvPr id="185" name="Google Shape;1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200"/>
              <a:buNone/>
            </a:pPr>
            <a:endParaRPr dirty="0"/>
          </a:p>
        </p:txBody>
      </p:sp>
      <p:sp>
        <p:nvSpPr>
          <p:cNvPr id="192" name="Google Shape;1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200"/>
              <a:buNone/>
            </a:pPr>
            <a:endParaRPr dirty="0"/>
          </a:p>
        </p:txBody>
      </p:sp>
      <p:sp>
        <p:nvSpPr>
          <p:cNvPr id="205" name="Google Shape;2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cae370f062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2cae370f06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200"/>
              <a:buNone/>
            </a:pPr>
            <a:endParaRPr dirty="0"/>
          </a:p>
        </p:txBody>
      </p:sp>
      <p:sp>
        <p:nvSpPr>
          <p:cNvPr id="214" name="Google Shape;214;g2cae370f062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200"/>
              <a:buNone/>
            </a:pPr>
            <a:endParaRPr dirty="0"/>
          </a:p>
        </p:txBody>
      </p:sp>
      <p:sp>
        <p:nvSpPr>
          <p:cNvPr id="225" name="Google Shape;22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21"/>
          <p:cNvGrpSpPr/>
          <p:nvPr/>
        </p:nvGrpSpPr>
        <p:grpSpPr>
          <a:xfrm>
            <a:off x="0" y="-8467"/>
            <a:ext cx="12192000" cy="6866467"/>
            <a:chOff x="0" y="-8467"/>
            <a:chExt cx="12192000" cy="6866467"/>
          </a:xfrm>
        </p:grpSpPr>
        <p:sp>
          <p:nvSpPr>
            <p:cNvPr id="28" name="Google Shape;28;p21"/>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019"/>
              </a:schemeClr>
            </a:solidFill>
            <a:ln>
              <a:noFill/>
            </a:ln>
          </p:spPr>
        </p:sp>
        <p:cxnSp>
          <p:nvCxnSpPr>
            <p:cNvPr id="29" name="Google Shape;29;p21"/>
            <p:cNvCxnSpPr/>
            <p:nvPr/>
          </p:nvCxnSpPr>
          <p:spPr>
            <a:xfrm>
              <a:off x="9371012" y="0"/>
              <a:ext cx="1219200" cy="6858000"/>
            </a:xfrm>
            <a:prstGeom prst="straightConnector1">
              <a:avLst/>
            </a:prstGeom>
            <a:noFill/>
            <a:ln w="9525" cap="flat" cmpd="sng">
              <a:solidFill>
                <a:schemeClr val="accent1">
                  <a:alpha val="69019"/>
                </a:schemeClr>
              </a:solidFill>
              <a:prstDash val="solid"/>
              <a:round/>
              <a:headEnd type="none" w="sm" len="sm"/>
              <a:tailEnd type="none" w="sm" len="sm"/>
            </a:ln>
          </p:spPr>
        </p:cxnSp>
        <p:cxnSp>
          <p:nvCxnSpPr>
            <p:cNvPr id="30" name="Google Shape;30;p21"/>
            <p:cNvCxnSpPr/>
            <p:nvPr/>
          </p:nvCxnSpPr>
          <p:spPr>
            <a:xfrm flipH="1">
              <a:off x="7425267" y="3681413"/>
              <a:ext cx="4763558" cy="3176587"/>
            </a:xfrm>
            <a:prstGeom prst="straightConnector1">
              <a:avLst/>
            </a:prstGeom>
            <a:noFill/>
            <a:ln w="9525" cap="flat" cmpd="sng">
              <a:solidFill>
                <a:schemeClr val="accent1">
                  <a:alpha val="69019"/>
                </a:schemeClr>
              </a:solidFill>
              <a:prstDash val="solid"/>
              <a:round/>
              <a:headEnd type="none" w="sm" len="sm"/>
              <a:tailEnd type="none" w="sm" len="sm"/>
            </a:ln>
          </p:spPr>
        </p:cxnSp>
        <p:sp>
          <p:nvSpPr>
            <p:cNvPr id="31" name="Google Shape;31;p2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901"/>
              </a:schemeClr>
            </a:solidFill>
            <a:ln>
              <a:noFill/>
            </a:ln>
          </p:spPr>
        </p:sp>
        <p:sp>
          <p:nvSpPr>
            <p:cNvPr id="32" name="Google Shape;32;p2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 name="Google Shape;33;p21"/>
            <p:cNvSpPr/>
            <p:nvPr/>
          </p:nvSpPr>
          <p:spPr>
            <a:xfrm>
              <a:off x="8932333" y="3048000"/>
              <a:ext cx="3259667" cy="3810000"/>
            </a:xfrm>
            <a:prstGeom prst="triangle">
              <a:avLst>
                <a:gd name="adj" fmla="val 100000"/>
              </a:avLst>
            </a:prstGeom>
            <a:solidFill>
              <a:srgbClr val="16B0E3">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019"/>
              </a:srgbClr>
            </a:solidFill>
            <a:ln>
              <a:noFill/>
            </a:ln>
          </p:spPr>
        </p:sp>
        <p:sp>
          <p:nvSpPr>
            <p:cNvPr id="35" name="Google Shape;35;p2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019"/>
              </a:schemeClr>
            </a:solidFill>
            <a:ln>
              <a:noFill/>
            </a:ln>
          </p:spPr>
        </p:sp>
        <p:sp>
          <p:nvSpPr>
            <p:cNvPr id="36" name="Google Shape;36;p2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7" name="Google Shape;37;p21"/>
            <p:cNvSpPr/>
            <p:nvPr/>
          </p:nvSpPr>
          <p:spPr>
            <a:xfrm>
              <a:off x="10371666" y="3589867"/>
              <a:ext cx="1817159" cy="3268133"/>
            </a:xfrm>
            <a:prstGeom prst="triangle">
              <a:avLst>
                <a:gd name="adj" fmla="val 100000"/>
              </a:avLst>
            </a:prstGeom>
            <a:solidFill>
              <a:srgbClr val="16B0E3">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 name="Google Shape;38;p21"/>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sp>
        <p:nvSpPr>
          <p:cNvPr id="40" name="Google Shape;40;p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30"/>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0"/>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97" name="Google Shape;97;p3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3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31"/>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1"/>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280"/>
              <a:buFont typeface="Trebuchet MS"/>
              <a:buNone/>
              <a:defRPr sz="1600">
                <a:solidFill>
                  <a:srgbClr val="7F7F7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03" name="Google Shape;103;p31"/>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4" name="Google Shape;104;p3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31"/>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9EDFF5"/>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8" name="Google Shape;108;p31"/>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9EDFF5"/>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32"/>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2"/>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2" name="Google Shape;112;p3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3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33"/>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3"/>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rgbClr val="3F3F3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18" name="Google Shape;118;p33"/>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9" name="Google Shape;119;p3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33"/>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9EDFF5"/>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23" name="Google Shape;123;p33"/>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9EDFF5"/>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34"/>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chemeClr val="accent1"/>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27" name="Google Shape;127;p3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28" name="Google Shape;128;p3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5"/>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4" name="Google Shape;134;p3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3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36"/>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40" name="Google Shape;140;p3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2"/>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46" name="Google Shape;46;p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000"/>
              <a:buFont typeface="Trebuchet MS"/>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52" name="Google Shape;52;p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2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58" name="Google Shape;58;p24"/>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59" name="Google Shape;59;p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2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5" name="Google Shape;65;p25"/>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6" name="Google Shape;66;p25"/>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7" name="Google Shape;67;p25"/>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8" name="Google Shape;68;p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2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2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28"/>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83" name="Google Shape;83;p28"/>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1120"/>
              <a:buNone/>
              <a:defRPr sz="1400"/>
            </a:lvl2pPr>
            <a:lvl3pPr marL="1371600" lvl="2" indent="-228600" algn="l">
              <a:lnSpc>
                <a:spcPct val="100000"/>
              </a:lnSpc>
              <a:spcBef>
                <a:spcPts val="1000"/>
              </a:spcBef>
              <a:spcAft>
                <a:spcPts val="0"/>
              </a:spcAft>
              <a:buSzPts val="960"/>
              <a:buNone/>
              <a:defRPr sz="1200"/>
            </a:lvl3pPr>
            <a:lvl4pPr marL="1828800" lvl="3" indent="-228600" algn="l">
              <a:lnSpc>
                <a:spcPct val="100000"/>
              </a:lnSpc>
              <a:spcBef>
                <a:spcPts val="1000"/>
              </a:spcBef>
              <a:spcAft>
                <a:spcPts val="0"/>
              </a:spcAft>
              <a:buSzPts val="800"/>
              <a:buNone/>
              <a:defRPr sz="1000"/>
            </a:lvl4pPr>
            <a:lvl5pPr marL="2286000" lvl="4" indent="-228600" algn="l">
              <a:lnSpc>
                <a:spcPct val="100000"/>
              </a:lnSpc>
              <a:spcBef>
                <a:spcPts val="1000"/>
              </a:spcBef>
              <a:spcAft>
                <a:spcPts val="0"/>
              </a:spcAft>
              <a:buSzPts val="800"/>
              <a:buNone/>
              <a:defRPr sz="1000"/>
            </a:lvl5pPr>
            <a:lvl6pPr marL="2743200" lvl="5" indent="-228600" algn="l">
              <a:lnSpc>
                <a:spcPct val="100000"/>
              </a:lnSpc>
              <a:spcBef>
                <a:spcPts val="1000"/>
              </a:spcBef>
              <a:spcAft>
                <a:spcPts val="0"/>
              </a:spcAft>
              <a:buSzPts val="800"/>
              <a:buNone/>
              <a:defRPr sz="1000"/>
            </a:lvl6pPr>
            <a:lvl7pPr marL="3200400" lvl="6" indent="-228600" algn="l">
              <a:lnSpc>
                <a:spcPct val="100000"/>
              </a:lnSpc>
              <a:spcBef>
                <a:spcPts val="1000"/>
              </a:spcBef>
              <a:spcAft>
                <a:spcPts val="0"/>
              </a:spcAft>
              <a:buSzPts val="800"/>
              <a:buNone/>
              <a:defRPr sz="1000"/>
            </a:lvl7pPr>
            <a:lvl8pPr marL="3657600" lvl="7" indent="-228600" algn="l">
              <a:lnSpc>
                <a:spcPct val="100000"/>
              </a:lnSpc>
              <a:spcBef>
                <a:spcPts val="1000"/>
              </a:spcBef>
              <a:spcAft>
                <a:spcPts val="0"/>
              </a:spcAft>
              <a:buSzPts val="800"/>
              <a:buNone/>
              <a:defRPr sz="1000"/>
            </a:lvl8pPr>
            <a:lvl9pPr marL="4114800" lvl="8" indent="-228600" algn="l">
              <a:lnSpc>
                <a:spcPct val="100000"/>
              </a:lnSpc>
              <a:spcBef>
                <a:spcPts val="1000"/>
              </a:spcBef>
              <a:spcAft>
                <a:spcPts val="0"/>
              </a:spcAft>
              <a:buSzPts val="800"/>
              <a:buNone/>
              <a:defRPr sz="1000"/>
            </a:lvl9pPr>
          </a:lstStyle>
          <a:p>
            <a:endParaRPr/>
          </a:p>
        </p:txBody>
      </p:sp>
      <p:sp>
        <p:nvSpPr>
          <p:cNvPr id="84" name="Google Shape;84;p2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29"/>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9"/>
          <p:cNvSpPr>
            <a:spLocks noGrp="1"/>
          </p:cNvSpPr>
          <p:nvPr>
            <p:ph type="pic" idx="2"/>
          </p:nvPr>
        </p:nvSpPr>
        <p:spPr>
          <a:xfrm>
            <a:off x="677334" y="609600"/>
            <a:ext cx="8596668" cy="3845718"/>
          </a:xfrm>
          <a:prstGeom prst="rect">
            <a:avLst/>
          </a:prstGeom>
          <a:noFill/>
          <a:ln>
            <a:noFill/>
          </a:ln>
        </p:spPr>
      </p:sp>
      <p:sp>
        <p:nvSpPr>
          <p:cNvPr id="90" name="Google Shape;90;p29"/>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91" name="Google Shape;91;p2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p2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20"/>
          <p:cNvGrpSpPr/>
          <p:nvPr/>
        </p:nvGrpSpPr>
        <p:grpSpPr>
          <a:xfrm>
            <a:off x="0" y="-8467"/>
            <a:ext cx="12192000" cy="6866467"/>
            <a:chOff x="0" y="-8467"/>
            <a:chExt cx="12192000" cy="6866467"/>
          </a:xfrm>
        </p:grpSpPr>
        <p:cxnSp>
          <p:nvCxnSpPr>
            <p:cNvPr id="11" name="Google Shape;11;p20"/>
            <p:cNvCxnSpPr/>
            <p:nvPr/>
          </p:nvCxnSpPr>
          <p:spPr>
            <a:xfrm>
              <a:off x="9371012" y="0"/>
              <a:ext cx="1219200" cy="6858000"/>
            </a:xfrm>
            <a:prstGeom prst="straightConnector1">
              <a:avLst/>
            </a:prstGeom>
            <a:noFill/>
            <a:ln w="9525" cap="flat" cmpd="sng">
              <a:solidFill>
                <a:schemeClr val="accent1">
                  <a:alpha val="69019"/>
                </a:schemeClr>
              </a:solidFill>
              <a:prstDash val="solid"/>
              <a:round/>
              <a:headEnd type="none" w="sm" len="sm"/>
              <a:tailEnd type="none" w="sm" len="sm"/>
            </a:ln>
          </p:spPr>
        </p:cxnSp>
        <p:cxnSp>
          <p:nvCxnSpPr>
            <p:cNvPr id="12" name="Google Shape;12;p20"/>
            <p:cNvCxnSpPr/>
            <p:nvPr/>
          </p:nvCxnSpPr>
          <p:spPr>
            <a:xfrm flipH="1">
              <a:off x="7425267" y="3681413"/>
              <a:ext cx="4763558" cy="3176587"/>
            </a:xfrm>
            <a:prstGeom prst="straightConnector1">
              <a:avLst/>
            </a:prstGeom>
            <a:noFill/>
            <a:ln w="9525" cap="flat" cmpd="sng">
              <a:solidFill>
                <a:schemeClr val="accent1">
                  <a:alpha val="69019"/>
                </a:schemeClr>
              </a:solidFill>
              <a:prstDash val="solid"/>
              <a:round/>
              <a:headEnd type="none" w="sm" len="sm"/>
              <a:tailEnd type="none" w="sm" len="sm"/>
            </a:ln>
          </p:spPr>
        </p:cxnSp>
        <p:sp>
          <p:nvSpPr>
            <p:cNvPr id="13" name="Google Shape;13;p2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901"/>
              </a:schemeClr>
            </a:solidFill>
            <a:ln>
              <a:noFill/>
            </a:ln>
          </p:spPr>
        </p:sp>
        <p:sp>
          <p:nvSpPr>
            <p:cNvPr id="14" name="Google Shape;14;p2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20"/>
            <p:cNvSpPr/>
            <p:nvPr/>
          </p:nvSpPr>
          <p:spPr>
            <a:xfrm>
              <a:off x="8932333" y="3048000"/>
              <a:ext cx="3259667" cy="3810000"/>
            </a:xfrm>
            <a:prstGeom prst="triangle">
              <a:avLst>
                <a:gd name="adj" fmla="val 100000"/>
              </a:avLst>
            </a:prstGeom>
            <a:solidFill>
              <a:srgbClr val="16B0E3">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019"/>
              </a:srgbClr>
            </a:solidFill>
            <a:ln>
              <a:noFill/>
            </a:ln>
          </p:spPr>
        </p:sp>
        <p:sp>
          <p:nvSpPr>
            <p:cNvPr id="17" name="Google Shape;17;p2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019"/>
              </a:schemeClr>
            </a:solidFill>
            <a:ln>
              <a:noFill/>
            </a:ln>
          </p:spPr>
        </p:sp>
        <p:sp>
          <p:nvSpPr>
            <p:cNvPr id="18" name="Google Shape;18;p2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9" name="Google Shape;19;p20"/>
            <p:cNvSpPr/>
            <p:nvPr/>
          </p:nvSpPr>
          <p:spPr>
            <a:xfrm>
              <a:off x="10371666" y="3589867"/>
              <a:ext cx="1817159" cy="3268133"/>
            </a:xfrm>
            <a:prstGeom prst="triangle">
              <a:avLst>
                <a:gd name="adj" fmla="val 100000"/>
              </a:avLst>
            </a:prstGeom>
            <a:solidFill>
              <a:srgbClr val="16B0E3">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0"/>
            <p:cNvSpPr/>
            <p:nvPr/>
          </p:nvSpPr>
          <p:spPr>
            <a:xfrm>
              <a:off x="0" y="4013200"/>
              <a:ext cx="448733" cy="2844800"/>
            </a:xfrm>
            <a:prstGeom prst="triangle">
              <a:avLst>
                <a:gd name="adj" fmla="val 0"/>
              </a:avLst>
            </a:prstGeom>
            <a:solidFill>
              <a:schemeClr val="accent1">
                <a:alpha val="6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Google Shape;21;p2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2" name="Google Shape;22;p2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med">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embracewi.org/" TargetMode="External"/><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hyperlink" Target="mailto:Jordanne@embracewi.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1"/>
          <p:cNvSpPr txBox="1">
            <a:spLocks noGrp="1"/>
          </p:cNvSpPr>
          <p:nvPr>
            <p:ph type="ctrTitle"/>
          </p:nvPr>
        </p:nvSpPr>
        <p:spPr>
          <a:xfrm>
            <a:off x="480646" y="175846"/>
            <a:ext cx="9577754" cy="188741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226292"/>
              </a:buClr>
              <a:buSzPct val="100000"/>
              <a:buFont typeface="Calibri"/>
              <a:buNone/>
            </a:pPr>
            <a:r>
              <a:rPr lang="en-US" sz="7300" b="1">
                <a:solidFill>
                  <a:srgbClr val="226292"/>
                </a:solidFill>
                <a:latin typeface="Calibri"/>
                <a:ea typeface="Calibri"/>
                <a:cs typeface="Calibri"/>
                <a:sym typeface="Calibri"/>
              </a:rPr>
              <a:t>Harm Reduction</a:t>
            </a:r>
            <a:br>
              <a:rPr lang="en-US" sz="6000" b="1">
                <a:solidFill>
                  <a:srgbClr val="226292"/>
                </a:solidFill>
                <a:latin typeface="Calibri"/>
                <a:ea typeface="Calibri"/>
                <a:cs typeface="Calibri"/>
                <a:sym typeface="Calibri"/>
              </a:rPr>
            </a:br>
            <a:r>
              <a:rPr lang="en-US" sz="4400" b="1">
                <a:solidFill>
                  <a:srgbClr val="226292"/>
                </a:solidFill>
                <a:latin typeface="Calibri"/>
                <a:ea typeface="Calibri"/>
                <a:cs typeface="Calibri"/>
                <a:sym typeface="Calibri"/>
              </a:rPr>
              <a:t>Substance Use and Gender-Based Violence</a:t>
            </a:r>
            <a:endParaRPr b="1"/>
          </a:p>
        </p:txBody>
      </p:sp>
      <p:pic>
        <p:nvPicPr>
          <p:cNvPr id="148" name="Google Shape;148;p1" descr="A group of people hugging&#10;&#10;Description automatically generated"/>
          <p:cNvPicPr preferRelativeResize="0"/>
          <p:nvPr/>
        </p:nvPicPr>
        <p:blipFill rotWithShape="1">
          <a:blip r:embed="rId3">
            <a:alphaModFix/>
          </a:blip>
          <a:srcRect l="9267" t="14840" r="19303" b="16679"/>
          <a:stretch/>
        </p:blipFill>
        <p:spPr>
          <a:xfrm>
            <a:off x="2684585" y="2063262"/>
            <a:ext cx="5169877" cy="4091353"/>
          </a:xfrm>
          <a:prstGeom prst="rect">
            <a:avLst/>
          </a:prstGeom>
          <a:noFill/>
          <a:ln>
            <a:noFill/>
          </a:ln>
        </p:spPr>
      </p:pic>
      <p:pic>
        <p:nvPicPr>
          <p:cNvPr id="149" name="Google Shape;149;p1" descr="A purple and white text&#10;&#10;Description automatically generated"/>
          <p:cNvPicPr preferRelativeResize="0"/>
          <p:nvPr/>
        </p:nvPicPr>
        <p:blipFill rotWithShape="1">
          <a:blip r:embed="rId4">
            <a:alphaModFix/>
          </a:blip>
          <a:srcRect/>
          <a:stretch/>
        </p:blipFill>
        <p:spPr>
          <a:xfrm>
            <a:off x="221827" y="5745192"/>
            <a:ext cx="2629836" cy="923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241815" y="269805"/>
            <a:ext cx="9379857" cy="158629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1800"/>
              <a:buNone/>
            </a:pPr>
            <a:r>
              <a:rPr lang="en-US" sz="4800" b="1">
                <a:latin typeface="Calibri"/>
                <a:ea typeface="Calibri"/>
                <a:cs typeface="Calibri"/>
                <a:sym typeface="Calibri"/>
              </a:rPr>
              <a:t>How We Approach Community Resistance</a:t>
            </a:r>
            <a:endParaRPr/>
          </a:p>
        </p:txBody>
      </p:sp>
      <p:sp>
        <p:nvSpPr>
          <p:cNvPr id="236" name="Google Shape;236;p38"/>
          <p:cNvSpPr txBox="1">
            <a:spLocks noGrp="1"/>
          </p:cNvSpPr>
          <p:nvPr>
            <p:ph type="body" idx="1"/>
          </p:nvPr>
        </p:nvSpPr>
        <p:spPr>
          <a:xfrm>
            <a:off x="241825" y="1936474"/>
            <a:ext cx="9708300" cy="4479300"/>
          </a:xfrm>
          <a:prstGeom prst="rect">
            <a:avLst/>
          </a:prstGeom>
          <a:noFill/>
          <a:ln>
            <a:noFill/>
          </a:ln>
        </p:spPr>
        <p:txBody>
          <a:bodyPr spcFirstLastPara="1" wrap="square" lIns="91425" tIns="45700" rIns="91425" bIns="45700" anchor="t" anchorCtr="0">
            <a:noAutofit/>
          </a:bodyPr>
          <a:lstStyle/>
          <a:p>
            <a:pPr marL="457200" marR="0" lvl="0" indent="-320040" algn="l" rtl="0">
              <a:lnSpc>
                <a:spcPct val="150000"/>
              </a:lnSpc>
              <a:spcBef>
                <a:spcPts val="1000"/>
              </a:spcBef>
              <a:spcAft>
                <a:spcPts val="0"/>
              </a:spcAft>
              <a:buClr>
                <a:schemeClr val="accent1"/>
              </a:buClr>
              <a:buSzPts val="1440"/>
              <a:buFont typeface="Noto Sans Symbols"/>
              <a:buChar char="►"/>
            </a:pPr>
            <a:r>
              <a:rPr lang="en-US" sz="2100" b="0" i="0" u="none" strike="noStrike" cap="none">
                <a:solidFill>
                  <a:srgbClr val="3F3F3F"/>
                </a:solidFill>
                <a:latin typeface="Arial"/>
                <a:ea typeface="Arial"/>
                <a:cs typeface="Arial"/>
                <a:sym typeface="Arial"/>
              </a:rPr>
              <a:t>Starting small conversations about harm reduction</a:t>
            </a:r>
            <a:endParaRPr/>
          </a:p>
          <a:p>
            <a:pPr marL="457200" marR="0" lvl="0" indent="-320040" algn="l" rtl="0">
              <a:lnSpc>
                <a:spcPct val="150000"/>
              </a:lnSpc>
              <a:spcBef>
                <a:spcPts val="1000"/>
              </a:spcBef>
              <a:spcAft>
                <a:spcPts val="0"/>
              </a:spcAft>
              <a:buClr>
                <a:schemeClr val="accent1"/>
              </a:buClr>
              <a:buSzPts val="1440"/>
              <a:buFont typeface="Noto Sans Symbols"/>
              <a:buChar char="►"/>
            </a:pPr>
            <a:r>
              <a:rPr lang="en-US" sz="2100" b="0" i="0" u="none" strike="noStrike" cap="none">
                <a:solidFill>
                  <a:srgbClr val="3F3F3F"/>
                </a:solidFill>
                <a:latin typeface="Arial"/>
                <a:ea typeface="Arial"/>
                <a:cs typeface="Arial"/>
                <a:sym typeface="Arial"/>
              </a:rPr>
              <a:t>Prioritizing outreach to break down the stigmas and misconceptions</a:t>
            </a:r>
            <a:endParaRPr/>
          </a:p>
          <a:p>
            <a:pPr marL="914400" marR="0" lvl="1" indent="-320040" algn="l" rtl="0">
              <a:lnSpc>
                <a:spcPct val="100000"/>
              </a:lnSpc>
              <a:spcBef>
                <a:spcPts val="1000"/>
              </a:spcBef>
              <a:spcAft>
                <a:spcPts val="0"/>
              </a:spcAft>
              <a:buClr>
                <a:schemeClr val="accent1"/>
              </a:buClr>
              <a:buSzPts val="1440"/>
              <a:buFont typeface="Noto Sans Symbols"/>
              <a:buChar char="►"/>
            </a:pPr>
            <a:r>
              <a:rPr lang="en-US" sz="2100" b="0" i="0" u="none" strike="noStrike" cap="none">
                <a:solidFill>
                  <a:srgbClr val="3F3F3F"/>
                </a:solidFill>
                <a:latin typeface="Arial"/>
                <a:ea typeface="Arial"/>
                <a:cs typeface="Arial"/>
                <a:sym typeface="Arial"/>
              </a:rPr>
              <a:t>Giving presentations to local organizations and members in the community</a:t>
            </a:r>
            <a:endParaRPr/>
          </a:p>
          <a:p>
            <a:pPr marL="914400" marR="0" lvl="1" indent="-320040" algn="l" rtl="0">
              <a:lnSpc>
                <a:spcPct val="150000"/>
              </a:lnSpc>
              <a:spcBef>
                <a:spcPts val="1000"/>
              </a:spcBef>
              <a:spcAft>
                <a:spcPts val="0"/>
              </a:spcAft>
              <a:buClr>
                <a:schemeClr val="accent1"/>
              </a:buClr>
              <a:buSzPts val="1440"/>
              <a:buFont typeface="Noto Sans Symbols"/>
              <a:buChar char="►"/>
            </a:pPr>
            <a:r>
              <a:rPr lang="en-US" sz="2100" b="0" i="0" u="none" strike="noStrike" cap="none">
                <a:solidFill>
                  <a:srgbClr val="3F3F3F"/>
                </a:solidFill>
                <a:latin typeface="Arial"/>
                <a:ea typeface="Arial"/>
                <a:cs typeface="Arial"/>
                <a:sym typeface="Arial"/>
              </a:rPr>
              <a:t>Attending community events</a:t>
            </a:r>
            <a:endParaRPr/>
          </a:p>
          <a:p>
            <a:pPr marL="457200" marR="0" lvl="0" indent="-320040" algn="l" rtl="0">
              <a:lnSpc>
                <a:spcPct val="150000"/>
              </a:lnSpc>
              <a:spcBef>
                <a:spcPts val="1000"/>
              </a:spcBef>
              <a:spcAft>
                <a:spcPts val="0"/>
              </a:spcAft>
              <a:buClr>
                <a:schemeClr val="accent1"/>
              </a:buClr>
              <a:buSzPts val="1440"/>
              <a:buFont typeface="Noto Sans Symbols"/>
              <a:buChar char="►"/>
            </a:pPr>
            <a:r>
              <a:rPr lang="en-US" sz="2100" b="0" i="0" u="none" strike="noStrike" cap="none">
                <a:solidFill>
                  <a:srgbClr val="3F3F3F"/>
                </a:solidFill>
                <a:latin typeface="Arial"/>
                <a:ea typeface="Arial"/>
                <a:cs typeface="Arial"/>
                <a:sym typeface="Arial"/>
              </a:rPr>
              <a:t>Conversations with survivors and those accessing harm reduction resources</a:t>
            </a:r>
            <a:endParaRPr/>
          </a:p>
          <a:p>
            <a:pPr marL="914400" marR="0" lvl="1" indent="-320040" algn="l" rtl="0">
              <a:lnSpc>
                <a:spcPct val="150000"/>
              </a:lnSpc>
              <a:spcBef>
                <a:spcPts val="1000"/>
              </a:spcBef>
              <a:spcAft>
                <a:spcPts val="0"/>
              </a:spcAft>
              <a:buClr>
                <a:schemeClr val="accent1"/>
              </a:buClr>
              <a:buSzPts val="1440"/>
              <a:buFont typeface="Noto Sans Symbols"/>
              <a:buChar char="►"/>
            </a:pPr>
            <a:r>
              <a:rPr lang="en-US" sz="2100" b="0" i="0" u="none" strike="noStrike" cap="none">
                <a:solidFill>
                  <a:srgbClr val="3F3F3F"/>
                </a:solidFill>
                <a:latin typeface="Arial"/>
                <a:ea typeface="Arial"/>
                <a:cs typeface="Arial"/>
                <a:sym typeface="Arial"/>
              </a:rPr>
              <a:t>Educating and informing all options</a:t>
            </a:r>
            <a:endParaRPr/>
          </a:p>
          <a:p>
            <a:pPr marL="914400" marR="0" lvl="1" indent="-320040" algn="l" rtl="0">
              <a:lnSpc>
                <a:spcPct val="150000"/>
              </a:lnSpc>
              <a:spcBef>
                <a:spcPts val="1000"/>
              </a:spcBef>
              <a:spcAft>
                <a:spcPts val="0"/>
              </a:spcAft>
              <a:buClr>
                <a:schemeClr val="accent1"/>
              </a:buClr>
              <a:buSzPts val="1440"/>
              <a:buFont typeface="Noto Sans Symbols"/>
              <a:buChar char="►"/>
            </a:pPr>
            <a:r>
              <a:rPr lang="en-US" sz="2100" b="0" i="0" u="none" strike="noStrike" cap="none">
                <a:solidFill>
                  <a:srgbClr val="3F3F3F"/>
                </a:solidFill>
                <a:latin typeface="Arial"/>
                <a:ea typeface="Arial"/>
                <a:cs typeface="Arial"/>
                <a:sym typeface="Arial"/>
              </a:rPr>
              <a:t>Safety planning</a:t>
            </a:r>
            <a:endParaRPr/>
          </a:p>
        </p:txBody>
      </p:sp>
      <p:pic>
        <p:nvPicPr>
          <p:cNvPr id="237" name="Google Shape;237;p38" descr="A white text on a black background&#10;&#10;Description automatically generated"/>
          <p:cNvPicPr preferRelativeResize="0"/>
          <p:nvPr/>
        </p:nvPicPr>
        <p:blipFill rotWithShape="1">
          <a:blip r:embed="rId3">
            <a:alphaModFix/>
          </a:blip>
          <a:srcRect/>
          <a:stretch/>
        </p:blipFill>
        <p:spPr>
          <a:xfrm>
            <a:off x="9793375" y="5807122"/>
            <a:ext cx="2156810" cy="75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9"/>
          <p:cNvSpPr txBox="1">
            <a:spLocks noGrp="1"/>
          </p:cNvSpPr>
          <p:nvPr>
            <p:ph type="title"/>
          </p:nvPr>
        </p:nvSpPr>
        <p:spPr>
          <a:xfrm>
            <a:off x="677334" y="309349"/>
            <a:ext cx="8596668" cy="101448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1800"/>
              <a:buNone/>
            </a:pPr>
            <a:r>
              <a:rPr lang="en-US" sz="5400" b="1">
                <a:latin typeface="Calibri"/>
                <a:ea typeface="Calibri"/>
                <a:cs typeface="Calibri"/>
                <a:sym typeface="Calibri"/>
              </a:rPr>
              <a:t>Successes Thus Far</a:t>
            </a:r>
            <a:endParaRPr b="1">
              <a:latin typeface="Calibri"/>
              <a:ea typeface="Calibri"/>
              <a:cs typeface="Calibri"/>
              <a:sym typeface="Calibri"/>
            </a:endParaRPr>
          </a:p>
        </p:txBody>
      </p:sp>
      <p:sp>
        <p:nvSpPr>
          <p:cNvPr id="243" name="Google Shape;243;p39"/>
          <p:cNvSpPr txBox="1">
            <a:spLocks noGrp="1"/>
          </p:cNvSpPr>
          <p:nvPr>
            <p:ph type="body" idx="1"/>
          </p:nvPr>
        </p:nvSpPr>
        <p:spPr>
          <a:xfrm>
            <a:off x="677334" y="1596788"/>
            <a:ext cx="4658941" cy="4951862"/>
          </a:xfrm>
          <a:prstGeom prst="rect">
            <a:avLst/>
          </a:prstGeom>
          <a:noFill/>
          <a:ln>
            <a:noFill/>
          </a:ln>
        </p:spPr>
        <p:txBody>
          <a:bodyPr spcFirstLastPara="1" wrap="square" lIns="91425" tIns="45700" rIns="91425" bIns="45700" anchor="t" anchorCtr="0">
            <a:normAutofit lnSpcReduction="10000"/>
          </a:bodyPr>
          <a:lstStyle/>
          <a:p>
            <a:pPr marL="137160" lvl="0" indent="0" algn="l" rtl="0">
              <a:lnSpc>
                <a:spcPct val="100000"/>
              </a:lnSpc>
              <a:spcBef>
                <a:spcPts val="1000"/>
              </a:spcBef>
              <a:spcAft>
                <a:spcPts val="0"/>
              </a:spcAft>
              <a:buSzPts val="1440"/>
              <a:buNone/>
            </a:pPr>
            <a:r>
              <a:rPr lang="en-US" sz="2800" b="1">
                <a:latin typeface="Arial"/>
                <a:ea typeface="Arial"/>
                <a:cs typeface="Arial"/>
                <a:sym typeface="Arial"/>
              </a:rPr>
              <a:t>June &amp; July Harm Reduction Statistics</a:t>
            </a:r>
            <a:endParaRPr/>
          </a:p>
          <a:p>
            <a:pPr marL="457200" lvl="0" indent="-320040" algn="l" rtl="0">
              <a:lnSpc>
                <a:spcPct val="100000"/>
              </a:lnSpc>
              <a:spcBef>
                <a:spcPts val="1000"/>
              </a:spcBef>
              <a:spcAft>
                <a:spcPts val="0"/>
              </a:spcAft>
              <a:buSzPts val="1440"/>
              <a:buChar char="►"/>
            </a:pPr>
            <a:r>
              <a:rPr lang="en-US" sz="2400">
                <a:latin typeface="Arial"/>
                <a:ea typeface="Arial"/>
                <a:cs typeface="Arial"/>
                <a:sym typeface="Arial"/>
              </a:rPr>
              <a:t>Amount of people who accessed resources</a:t>
            </a:r>
            <a:endParaRPr/>
          </a:p>
          <a:p>
            <a:pPr marL="914400" lvl="1" indent="-320040" algn="l" rtl="0">
              <a:lnSpc>
                <a:spcPct val="100000"/>
              </a:lnSpc>
              <a:spcBef>
                <a:spcPts val="1000"/>
              </a:spcBef>
              <a:spcAft>
                <a:spcPts val="0"/>
              </a:spcAft>
              <a:buSzPts val="1440"/>
              <a:buChar char="►"/>
            </a:pPr>
            <a:r>
              <a:rPr lang="en-US" sz="2200">
                <a:latin typeface="Arial"/>
                <a:ea typeface="Arial"/>
                <a:cs typeface="Arial"/>
                <a:sym typeface="Arial"/>
              </a:rPr>
              <a:t>65</a:t>
            </a:r>
            <a:endParaRPr/>
          </a:p>
          <a:p>
            <a:pPr marL="457200" lvl="0" indent="-320040" algn="l" rtl="0">
              <a:lnSpc>
                <a:spcPct val="100000"/>
              </a:lnSpc>
              <a:spcBef>
                <a:spcPts val="1000"/>
              </a:spcBef>
              <a:spcAft>
                <a:spcPts val="0"/>
              </a:spcAft>
              <a:buSzPts val="1440"/>
              <a:buChar char="►"/>
            </a:pPr>
            <a:r>
              <a:rPr lang="en-US" sz="2400">
                <a:latin typeface="Arial"/>
                <a:ea typeface="Arial"/>
                <a:cs typeface="Arial"/>
                <a:sym typeface="Arial"/>
              </a:rPr>
              <a:t>Supplies distributed</a:t>
            </a:r>
            <a:endParaRPr/>
          </a:p>
          <a:p>
            <a:pPr marL="914400" lvl="1" indent="-320040" algn="l" rtl="0">
              <a:lnSpc>
                <a:spcPct val="100000"/>
              </a:lnSpc>
              <a:spcBef>
                <a:spcPts val="1000"/>
              </a:spcBef>
              <a:spcAft>
                <a:spcPts val="0"/>
              </a:spcAft>
              <a:buSzPts val="1440"/>
              <a:buChar char="►"/>
            </a:pPr>
            <a:r>
              <a:rPr lang="en-US" sz="2200">
                <a:latin typeface="Arial"/>
                <a:ea typeface="Arial"/>
                <a:cs typeface="Arial"/>
                <a:sym typeface="Arial"/>
              </a:rPr>
              <a:t>1,508 Syringes</a:t>
            </a:r>
            <a:endParaRPr/>
          </a:p>
          <a:p>
            <a:pPr marL="914400" lvl="1" indent="-320040" algn="l" rtl="0">
              <a:lnSpc>
                <a:spcPct val="100000"/>
              </a:lnSpc>
              <a:spcBef>
                <a:spcPts val="1000"/>
              </a:spcBef>
              <a:spcAft>
                <a:spcPts val="0"/>
              </a:spcAft>
              <a:buSzPts val="1440"/>
              <a:buChar char="►"/>
            </a:pPr>
            <a:r>
              <a:rPr lang="en-US" sz="2200">
                <a:latin typeface="Arial"/>
                <a:ea typeface="Arial"/>
                <a:cs typeface="Arial"/>
                <a:sym typeface="Arial"/>
              </a:rPr>
              <a:t>10 Narcan</a:t>
            </a:r>
            <a:endParaRPr/>
          </a:p>
          <a:p>
            <a:pPr marL="914400" lvl="1" indent="-320040" algn="l" rtl="0">
              <a:lnSpc>
                <a:spcPct val="100000"/>
              </a:lnSpc>
              <a:spcBef>
                <a:spcPts val="1000"/>
              </a:spcBef>
              <a:spcAft>
                <a:spcPts val="0"/>
              </a:spcAft>
              <a:buSzPts val="1440"/>
              <a:buChar char="►"/>
            </a:pPr>
            <a:r>
              <a:rPr lang="en-US" sz="2200">
                <a:latin typeface="Arial"/>
                <a:ea typeface="Arial"/>
                <a:cs typeface="Arial"/>
                <a:sym typeface="Arial"/>
              </a:rPr>
              <a:t>25 Fentanyl Test Strips</a:t>
            </a:r>
            <a:endParaRPr/>
          </a:p>
          <a:p>
            <a:pPr marL="914400" lvl="1" indent="-320040" algn="l" rtl="0">
              <a:lnSpc>
                <a:spcPct val="100000"/>
              </a:lnSpc>
              <a:spcBef>
                <a:spcPts val="1000"/>
              </a:spcBef>
              <a:spcAft>
                <a:spcPts val="0"/>
              </a:spcAft>
              <a:buSzPts val="1440"/>
              <a:buChar char="►"/>
            </a:pPr>
            <a:r>
              <a:rPr lang="en-US" sz="2200">
                <a:latin typeface="Arial"/>
                <a:ea typeface="Arial"/>
                <a:cs typeface="Arial"/>
                <a:sym typeface="Arial"/>
              </a:rPr>
              <a:t>19 Safe Use Kits </a:t>
            </a:r>
            <a:endParaRPr/>
          </a:p>
          <a:p>
            <a:pPr marL="914400" lvl="1" indent="-228600" algn="l" rtl="0">
              <a:lnSpc>
                <a:spcPct val="100000"/>
              </a:lnSpc>
              <a:spcBef>
                <a:spcPts val="1000"/>
              </a:spcBef>
              <a:spcAft>
                <a:spcPts val="0"/>
              </a:spcAft>
              <a:buSzPts val="1440"/>
              <a:buNone/>
            </a:pPr>
            <a:endParaRPr>
              <a:latin typeface="Arial"/>
              <a:ea typeface="Arial"/>
              <a:cs typeface="Arial"/>
              <a:sym typeface="Arial"/>
            </a:endParaRPr>
          </a:p>
        </p:txBody>
      </p:sp>
      <p:sp>
        <p:nvSpPr>
          <p:cNvPr id="244" name="Google Shape;244;p39"/>
          <p:cNvSpPr txBox="1"/>
          <p:nvPr/>
        </p:nvSpPr>
        <p:spPr>
          <a:xfrm>
            <a:off x="5660133" y="1800897"/>
            <a:ext cx="4234500" cy="4007100"/>
          </a:xfrm>
          <a:prstGeom prst="rect">
            <a:avLst/>
          </a:prstGeom>
          <a:noFill/>
          <a:ln>
            <a:noFill/>
          </a:ln>
        </p:spPr>
        <p:txBody>
          <a:bodyPr spcFirstLastPara="1" wrap="square" lIns="91425" tIns="45700" rIns="91425" bIns="45700" anchor="t" anchorCtr="0">
            <a:spAutoFit/>
          </a:bodyPr>
          <a:lstStyle/>
          <a:p>
            <a:pPr marL="13716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3F3F3F"/>
                </a:solidFill>
                <a:latin typeface="Arial"/>
                <a:ea typeface="Arial"/>
                <a:cs typeface="Arial"/>
                <a:sym typeface="Arial"/>
              </a:rPr>
              <a:t>Partnerships</a:t>
            </a:r>
            <a:endParaRPr sz="1800" b="1" i="0" u="none" strike="noStrike" cap="none">
              <a:solidFill>
                <a:srgbClr val="3F3F3F"/>
              </a:solidFill>
              <a:latin typeface="Arial"/>
              <a:ea typeface="Arial"/>
              <a:cs typeface="Arial"/>
              <a:sym typeface="Arial"/>
            </a:endParaRPr>
          </a:p>
          <a:p>
            <a:pPr marL="914400" marR="0" lvl="0" indent="-320040" algn="l" rtl="0">
              <a:lnSpc>
                <a:spcPct val="100000"/>
              </a:lnSpc>
              <a:spcBef>
                <a:spcPts val="1000"/>
              </a:spcBef>
              <a:spcAft>
                <a:spcPts val="0"/>
              </a:spcAft>
              <a:buClr>
                <a:srgbClr val="5FCBEF"/>
              </a:buClr>
              <a:buSzPts val="1440"/>
              <a:buFont typeface="Noto Sans Symbols"/>
              <a:buChar char="►"/>
            </a:pPr>
            <a:r>
              <a:rPr lang="en-US" sz="2400" b="0" i="0" u="none" strike="noStrike" cap="none">
                <a:solidFill>
                  <a:srgbClr val="3F3F3F"/>
                </a:solidFill>
                <a:latin typeface="Arial"/>
                <a:ea typeface="Arial"/>
                <a:cs typeface="Arial"/>
                <a:sym typeface="Arial"/>
              </a:rPr>
              <a:t>DHHS</a:t>
            </a:r>
            <a:endParaRPr sz="1400" b="0" i="0" u="none" strike="noStrike" cap="none">
              <a:solidFill>
                <a:srgbClr val="000000"/>
              </a:solidFill>
              <a:latin typeface="Arial"/>
              <a:ea typeface="Arial"/>
              <a:cs typeface="Arial"/>
              <a:sym typeface="Arial"/>
            </a:endParaRPr>
          </a:p>
          <a:p>
            <a:pPr marL="1371600" marR="0" lvl="2" indent="-320039" algn="l" rtl="0">
              <a:lnSpc>
                <a:spcPct val="100000"/>
              </a:lnSpc>
              <a:spcBef>
                <a:spcPts val="1000"/>
              </a:spcBef>
              <a:spcAft>
                <a:spcPts val="0"/>
              </a:spcAft>
              <a:buClr>
                <a:srgbClr val="5FCBEF"/>
              </a:buClr>
              <a:buSzPts val="1440"/>
              <a:buFont typeface="Noto Sans Symbols"/>
              <a:buChar char="►"/>
            </a:pPr>
            <a:r>
              <a:rPr lang="en-US" sz="2400" b="0" i="0" u="none" strike="noStrike" cap="none">
                <a:solidFill>
                  <a:srgbClr val="3F3F3F"/>
                </a:solidFill>
                <a:latin typeface="Arial"/>
                <a:ea typeface="Arial"/>
                <a:cs typeface="Arial"/>
                <a:sym typeface="Arial"/>
              </a:rPr>
              <a:t>Public Health</a:t>
            </a:r>
            <a:endParaRPr sz="1400" b="0" i="0" u="none" strike="noStrike" cap="none">
              <a:solidFill>
                <a:srgbClr val="000000"/>
              </a:solidFill>
              <a:latin typeface="Arial"/>
              <a:ea typeface="Arial"/>
              <a:cs typeface="Arial"/>
              <a:sym typeface="Arial"/>
            </a:endParaRPr>
          </a:p>
          <a:p>
            <a:pPr marL="1371600" marR="0" lvl="2" indent="-320039" algn="l" rtl="0">
              <a:lnSpc>
                <a:spcPct val="100000"/>
              </a:lnSpc>
              <a:spcBef>
                <a:spcPts val="1000"/>
              </a:spcBef>
              <a:spcAft>
                <a:spcPts val="0"/>
              </a:spcAft>
              <a:buClr>
                <a:srgbClr val="5FCBEF"/>
              </a:buClr>
              <a:buSzPts val="1440"/>
              <a:buFont typeface="Noto Sans Symbols"/>
              <a:buChar char="►"/>
            </a:pPr>
            <a:r>
              <a:rPr lang="en-US" sz="2400" b="0" i="0" u="none" strike="noStrike" cap="none">
                <a:solidFill>
                  <a:srgbClr val="3F3F3F"/>
                </a:solidFill>
                <a:latin typeface="Arial"/>
                <a:ea typeface="Arial"/>
                <a:cs typeface="Arial"/>
                <a:sym typeface="Arial"/>
              </a:rPr>
              <a:t>AODA</a:t>
            </a:r>
            <a:endParaRPr sz="1400" b="0" i="0" u="none" strike="noStrike" cap="none">
              <a:solidFill>
                <a:srgbClr val="000000"/>
              </a:solidFill>
              <a:latin typeface="Arial"/>
              <a:ea typeface="Arial"/>
              <a:cs typeface="Arial"/>
              <a:sym typeface="Arial"/>
            </a:endParaRPr>
          </a:p>
          <a:p>
            <a:pPr marL="914400" marR="0" lvl="1" indent="-320040" algn="l" rtl="0">
              <a:lnSpc>
                <a:spcPct val="100000"/>
              </a:lnSpc>
              <a:spcBef>
                <a:spcPts val="1000"/>
              </a:spcBef>
              <a:spcAft>
                <a:spcPts val="0"/>
              </a:spcAft>
              <a:buClr>
                <a:srgbClr val="5FCBEF"/>
              </a:buClr>
              <a:buSzPts val="1440"/>
              <a:buFont typeface="Noto Sans Symbols"/>
              <a:buChar char="►"/>
            </a:pPr>
            <a:r>
              <a:rPr lang="en-US" sz="2400" b="0" i="0" u="none" strike="noStrike" cap="none">
                <a:solidFill>
                  <a:srgbClr val="3F3F3F"/>
                </a:solidFill>
                <a:latin typeface="Arial"/>
                <a:ea typeface="Arial"/>
                <a:cs typeface="Arial"/>
                <a:sym typeface="Arial"/>
              </a:rPr>
              <a:t>Vivent Health</a:t>
            </a:r>
            <a:endParaRPr sz="1400" b="0" i="0" u="none" strike="noStrike" cap="none">
              <a:solidFill>
                <a:srgbClr val="000000"/>
              </a:solidFill>
              <a:latin typeface="Arial"/>
              <a:ea typeface="Arial"/>
              <a:cs typeface="Arial"/>
              <a:sym typeface="Arial"/>
            </a:endParaRPr>
          </a:p>
          <a:p>
            <a:pPr marL="914400" marR="0" lvl="1" indent="-320040" algn="l" rtl="0">
              <a:lnSpc>
                <a:spcPct val="100000"/>
              </a:lnSpc>
              <a:spcBef>
                <a:spcPts val="1000"/>
              </a:spcBef>
              <a:spcAft>
                <a:spcPts val="0"/>
              </a:spcAft>
              <a:buClr>
                <a:srgbClr val="5FCBEF"/>
              </a:buClr>
              <a:buSzPts val="1440"/>
              <a:buFont typeface="Noto Sans Symbols"/>
              <a:buChar char="►"/>
            </a:pPr>
            <a:r>
              <a:rPr lang="en-US" sz="2400" b="0" i="0" u="none" strike="noStrike" cap="none">
                <a:solidFill>
                  <a:srgbClr val="3F3F3F"/>
                </a:solidFill>
                <a:latin typeface="Arial"/>
                <a:ea typeface="Arial"/>
                <a:cs typeface="Arial"/>
                <a:sym typeface="Arial"/>
              </a:rPr>
              <a:t>Hope Consortium</a:t>
            </a:r>
            <a:endParaRPr sz="1400" b="0" i="0" u="none" strike="noStrike" cap="none">
              <a:solidFill>
                <a:srgbClr val="000000"/>
              </a:solidFill>
              <a:latin typeface="Arial"/>
              <a:ea typeface="Arial"/>
              <a:cs typeface="Arial"/>
              <a:sym typeface="Arial"/>
            </a:endParaRPr>
          </a:p>
          <a:p>
            <a:pPr marL="914400" marR="0" lvl="1" indent="-320040" algn="l" rtl="0">
              <a:lnSpc>
                <a:spcPct val="100000"/>
              </a:lnSpc>
              <a:spcBef>
                <a:spcPts val="1000"/>
              </a:spcBef>
              <a:spcAft>
                <a:spcPts val="0"/>
              </a:spcAft>
              <a:buClr>
                <a:srgbClr val="5FCBEF"/>
              </a:buClr>
              <a:buSzPts val="1440"/>
              <a:buFont typeface="Noto Sans Symbols"/>
              <a:buChar char="►"/>
            </a:pPr>
            <a:r>
              <a:rPr lang="en-US" sz="2400" b="0" i="0" u="none" strike="noStrike" cap="none">
                <a:solidFill>
                  <a:srgbClr val="3F3F3F"/>
                </a:solidFill>
                <a:latin typeface="Arial"/>
                <a:ea typeface="Arial"/>
                <a:cs typeface="Arial"/>
                <a:sym typeface="Arial"/>
              </a:rPr>
              <a:t>Sister Agencies</a:t>
            </a:r>
            <a:endParaRPr sz="1400" b="0" i="0" u="none" strike="noStrike" cap="none">
              <a:solidFill>
                <a:srgbClr val="000000"/>
              </a:solidFill>
              <a:latin typeface="Arial"/>
              <a:ea typeface="Arial"/>
              <a:cs typeface="Arial"/>
              <a:sym typeface="Arial"/>
            </a:endParaRPr>
          </a:p>
          <a:p>
            <a:pPr marL="914400" marR="0" lvl="1" indent="-320040" algn="l" rtl="0">
              <a:lnSpc>
                <a:spcPct val="100000"/>
              </a:lnSpc>
              <a:spcBef>
                <a:spcPts val="1000"/>
              </a:spcBef>
              <a:spcAft>
                <a:spcPts val="0"/>
              </a:spcAft>
              <a:buClr>
                <a:srgbClr val="5FCBEF"/>
              </a:buClr>
              <a:buSzPts val="1440"/>
              <a:buFont typeface="Noto Sans Symbols"/>
              <a:buChar char="►"/>
            </a:pPr>
            <a:r>
              <a:rPr lang="en-US" sz="2400" b="0" i="0" u="none" strike="noStrike" cap="none">
                <a:solidFill>
                  <a:srgbClr val="3F3F3F"/>
                </a:solidFill>
                <a:latin typeface="Arial"/>
                <a:ea typeface="Arial"/>
                <a:cs typeface="Arial"/>
                <a:sym typeface="Arial"/>
              </a:rPr>
              <a:t>Community Members</a:t>
            </a:r>
            <a:endParaRPr sz="2400" b="0" i="0" u="none" strike="noStrike" cap="none">
              <a:solidFill>
                <a:srgbClr val="3F3F3F"/>
              </a:solidFill>
              <a:latin typeface="Arial"/>
              <a:ea typeface="Arial"/>
              <a:cs typeface="Arial"/>
              <a:sym typeface="Arial"/>
            </a:endParaRPr>
          </a:p>
        </p:txBody>
      </p:sp>
      <p:pic>
        <p:nvPicPr>
          <p:cNvPr id="245" name="Google Shape;245;p39" descr="A white text on a black background&#10;&#10;Description automatically generated"/>
          <p:cNvPicPr preferRelativeResize="0"/>
          <p:nvPr/>
        </p:nvPicPr>
        <p:blipFill rotWithShape="1">
          <a:blip r:embed="rId3">
            <a:alphaModFix/>
          </a:blip>
          <a:srcRect/>
          <a:stretch/>
        </p:blipFill>
        <p:spPr>
          <a:xfrm>
            <a:off x="9793375" y="5807122"/>
            <a:ext cx="2156810" cy="75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childTnLst>
                                </p:cTn>
                              </p:par>
                              <p:par>
                                <p:cTn id="8" presetID="10" presetClass="entr" presetSubtype="0" fill="hold" nodeType="withEffect">
                                  <p:stCondLst>
                                    <p:cond delay="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8"/>
          <p:cNvSpPr txBox="1">
            <a:spLocks noGrp="1"/>
          </p:cNvSpPr>
          <p:nvPr>
            <p:ph type="title"/>
          </p:nvPr>
        </p:nvSpPr>
        <p:spPr>
          <a:xfrm>
            <a:off x="586071" y="536175"/>
            <a:ext cx="85968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5400"/>
              <a:buFont typeface="Calibri"/>
              <a:buNone/>
            </a:pPr>
            <a:r>
              <a:rPr lang="en-US" sz="5400" b="1">
                <a:latin typeface="Calibri"/>
                <a:ea typeface="Calibri"/>
                <a:cs typeface="Calibri"/>
                <a:sym typeface="Calibri"/>
              </a:rPr>
              <a:t>Thank you &amp; Questions </a:t>
            </a:r>
            <a:endParaRPr b="1"/>
          </a:p>
        </p:txBody>
      </p:sp>
      <p:sp>
        <p:nvSpPr>
          <p:cNvPr id="263" name="Google Shape;263;p18"/>
          <p:cNvSpPr txBox="1">
            <a:spLocks noGrp="1"/>
          </p:cNvSpPr>
          <p:nvPr>
            <p:ph type="body" idx="1"/>
          </p:nvPr>
        </p:nvSpPr>
        <p:spPr>
          <a:xfrm>
            <a:off x="586071" y="1668575"/>
            <a:ext cx="9492682" cy="3182225"/>
          </a:xfrm>
          <a:prstGeom prst="rect">
            <a:avLst/>
          </a:prstGeom>
          <a:noFill/>
          <a:ln>
            <a:noFill/>
          </a:ln>
        </p:spPr>
        <p:txBody>
          <a:bodyPr spcFirstLastPara="1" wrap="square" lIns="91425" tIns="45700" rIns="91425" bIns="45700" anchor="t" anchorCtr="0">
            <a:normAutofit/>
          </a:bodyPr>
          <a:lstStyle/>
          <a:p>
            <a:pPr marL="457200" lvl="0" indent="-412750" algn="l" rtl="0">
              <a:lnSpc>
                <a:spcPct val="100000"/>
              </a:lnSpc>
              <a:spcBef>
                <a:spcPts val="0"/>
              </a:spcBef>
              <a:spcAft>
                <a:spcPts val="0"/>
              </a:spcAft>
              <a:buSzPts val="2900"/>
              <a:buFont typeface="Calibri"/>
              <a:buChar char="►"/>
            </a:pPr>
            <a:r>
              <a:rPr lang="en-US" sz="2900">
                <a:latin typeface="Calibri"/>
                <a:ea typeface="Calibri"/>
                <a:cs typeface="Calibri"/>
                <a:sym typeface="Calibri"/>
              </a:rPr>
              <a:t>24/7 Helpline: 800.924.0556</a:t>
            </a:r>
            <a:br>
              <a:rPr lang="en-US" sz="2900">
                <a:latin typeface="Calibri"/>
                <a:ea typeface="Calibri"/>
                <a:cs typeface="Calibri"/>
                <a:sym typeface="Calibri"/>
              </a:rPr>
            </a:br>
            <a:endParaRPr sz="2900">
              <a:latin typeface="Calibri"/>
              <a:ea typeface="Calibri"/>
              <a:cs typeface="Calibri"/>
              <a:sym typeface="Calibri"/>
            </a:endParaRPr>
          </a:p>
          <a:p>
            <a:pPr marL="457200" lvl="0" indent="-412750" algn="l" rtl="0">
              <a:lnSpc>
                <a:spcPct val="100000"/>
              </a:lnSpc>
              <a:spcBef>
                <a:spcPts val="0"/>
              </a:spcBef>
              <a:spcAft>
                <a:spcPts val="0"/>
              </a:spcAft>
              <a:buSzPts val="2900"/>
              <a:buFont typeface="Calibri"/>
              <a:buChar char="►"/>
            </a:pPr>
            <a:r>
              <a:rPr lang="en-US" sz="2900">
                <a:latin typeface="Calibri"/>
                <a:ea typeface="Calibri"/>
                <a:cs typeface="Calibri"/>
                <a:sym typeface="Calibri"/>
              </a:rPr>
              <a:t>Website: </a:t>
            </a:r>
            <a:r>
              <a:rPr lang="en-US" sz="2900" u="sng">
                <a:solidFill>
                  <a:schemeClr val="accen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embracewi.org</a:t>
            </a:r>
            <a:br>
              <a:rPr lang="en-US" sz="2900">
                <a:latin typeface="Calibri"/>
                <a:ea typeface="Calibri"/>
                <a:cs typeface="Calibri"/>
                <a:sym typeface="Calibri"/>
              </a:rPr>
            </a:br>
            <a:endParaRPr sz="2900">
              <a:latin typeface="Calibri"/>
              <a:ea typeface="Calibri"/>
              <a:cs typeface="Calibri"/>
              <a:sym typeface="Calibri"/>
            </a:endParaRPr>
          </a:p>
          <a:p>
            <a:pPr marL="457200" lvl="0" indent="-412750" algn="l" rtl="0">
              <a:lnSpc>
                <a:spcPct val="100000"/>
              </a:lnSpc>
              <a:spcBef>
                <a:spcPts val="0"/>
              </a:spcBef>
              <a:spcAft>
                <a:spcPts val="0"/>
              </a:spcAft>
              <a:buSzPts val="2900"/>
              <a:buFont typeface="Calibri"/>
              <a:buChar char="►"/>
            </a:pPr>
            <a:r>
              <a:rPr lang="en-US" sz="2900">
                <a:latin typeface="Calibri"/>
                <a:ea typeface="Calibri"/>
                <a:cs typeface="Calibri"/>
                <a:sym typeface="Calibri"/>
              </a:rPr>
              <a:t>Jordanne Myszka-Schilling </a:t>
            </a:r>
            <a:r>
              <a:rPr lang="en-US" sz="2400" i="1">
                <a:latin typeface="Calibri"/>
                <a:ea typeface="Calibri"/>
                <a:cs typeface="Calibri"/>
                <a:sym typeface="Calibri"/>
              </a:rPr>
              <a:t>(she/they)</a:t>
            </a:r>
            <a:r>
              <a:rPr lang="en-US" sz="2900">
                <a:latin typeface="Calibri"/>
                <a:ea typeface="Calibri"/>
                <a:cs typeface="Calibri"/>
                <a:sym typeface="Calibri"/>
              </a:rPr>
              <a:t>: </a:t>
            </a:r>
            <a:endParaRPr/>
          </a:p>
          <a:p>
            <a:pPr marL="44450" lvl="0" indent="0" algn="l" rtl="0">
              <a:lnSpc>
                <a:spcPct val="100000"/>
              </a:lnSpc>
              <a:spcBef>
                <a:spcPts val="0"/>
              </a:spcBef>
              <a:spcAft>
                <a:spcPts val="0"/>
              </a:spcAft>
              <a:buSzPts val="2900"/>
              <a:buNone/>
            </a:pPr>
            <a:r>
              <a:rPr lang="en-US" sz="2900">
                <a:latin typeface="Calibri"/>
                <a:ea typeface="Calibri"/>
                <a:cs typeface="Calibri"/>
                <a:sym typeface="Calibri"/>
              </a:rPr>
              <a:t>	</a:t>
            </a:r>
            <a:r>
              <a:rPr lang="en-US" sz="2900" u="sng">
                <a:solidFill>
                  <a:schemeClr val="hlink"/>
                </a:solidFill>
                <a:latin typeface="Calibri"/>
                <a:ea typeface="Calibri"/>
                <a:cs typeface="Calibri"/>
                <a:sym typeface="Calibri"/>
                <a:hlinkClick r:id="rId4"/>
              </a:rPr>
              <a:t>jordanne@embracewi.org</a:t>
            </a:r>
            <a:endParaRPr sz="2900">
              <a:latin typeface="Calibri"/>
              <a:ea typeface="Calibri"/>
              <a:cs typeface="Calibri"/>
              <a:sym typeface="Calibri"/>
            </a:endParaRPr>
          </a:p>
        </p:txBody>
      </p:sp>
      <p:pic>
        <p:nvPicPr>
          <p:cNvPr id="264" name="Google Shape;264;p18" descr="A close up of a logo&#10;&#10;Description automatically generated"/>
          <p:cNvPicPr preferRelativeResize="0"/>
          <p:nvPr/>
        </p:nvPicPr>
        <p:blipFill rotWithShape="1">
          <a:blip r:embed="rId5">
            <a:alphaModFix/>
          </a:blip>
          <a:srcRect/>
          <a:stretch/>
        </p:blipFill>
        <p:spPr>
          <a:xfrm>
            <a:off x="2913164" y="5422688"/>
            <a:ext cx="1531681" cy="1007623"/>
          </a:xfrm>
          <a:prstGeom prst="rect">
            <a:avLst/>
          </a:prstGeom>
          <a:noFill/>
          <a:ln>
            <a:noFill/>
          </a:ln>
        </p:spPr>
      </p:pic>
      <p:pic>
        <p:nvPicPr>
          <p:cNvPr id="265" name="Google Shape;265;p18" descr="Facebook Brand Resources"/>
          <p:cNvPicPr preferRelativeResize="0"/>
          <p:nvPr/>
        </p:nvPicPr>
        <p:blipFill rotWithShape="1">
          <a:blip r:embed="rId6">
            <a:alphaModFix/>
          </a:blip>
          <a:srcRect/>
          <a:stretch/>
        </p:blipFill>
        <p:spPr>
          <a:xfrm>
            <a:off x="4581487" y="5301773"/>
            <a:ext cx="1204713" cy="1189340"/>
          </a:xfrm>
          <a:prstGeom prst="rect">
            <a:avLst/>
          </a:prstGeom>
          <a:noFill/>
          <a:ln>
            <a:noFill/>
          </a:ln>
        </p:spPr>
      </p:pic>
      <p:pic>
        <p:nvPicPr>
          <p:cNvPr id="266" name="Google Shape;266;p18" descr="Instagram logo and symbol, meaning, history, PNG"/>
          <p:cNvPicPr preferRelativeResize="0"/>
          <p:nvPr/>
        </p:nvPicPr>
        <p:blipFill rotWithShape="1">
          <a:blip r:embed="rId7">
            <a:alphaModFix/>
          </a:blip>
          <a:srcRect/>
          <a:stretch/>
        </p:blipFill>
        <p:spPr>
          <a:xfrm>
            <a:off x="5786200" y="5266100"/>
            <a:ext cx="1337872" cy="1320800"/>
          </a:xfrm>
          <a:prstGeom prst="rect">
            <a:avLst/>
          </a:prstGeom>
          <a:noFill/>
          <a:ln>
            <a:noFill/>
          </a:ln>
        </p:spPr>
      </p:pic>
      <p:pic>
        <p:nvPicPr>
          <p:cNvPr id="267" name="Google Shape;267;p18" descr="A white text on a black background&#10;&#10;Description automatically generated"/>
          <p:cNvPicPr preferRelativeResize="0"/>
          <p:nvPr/>
        </p:nvPicPr>
        <p:blipFill rotWithShape="1">
          <a:blip r:embed="rId8">
            <a:alphaModFix/>
          </a:blip>
          <a:srcRect/>
          <a:stretch/>
        </p:blipFill>
        <p:spPr>
          <a:xfrm>
            <a:off x="9806781" y="5835613"/>
            <a:ext cx="2156810" cy="757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p:nvPr/>
        </p:nvSpPr>
        <p:spPr>
          <a:xfrm>
            <a:off x="4911060" y="2410329"/>
            <a:ext cx="4715100" cy="181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222222"/>
                </a:solidFill>
                <a:latin typeface="Calibri"/>
                <a:ea typeface="Calibri"/>
                <a:cs typeface="Calibri"/>
                <a:sym typeface="Calibri"/>
              </a:rPr>
              <a:t>We would appreciate your time to complete this brief survey so we can continue to provide services to survivors!</a:t>
            </a:r>
            <a:endParaRPr sz="1400" b="0" i="0" u="none" strike="noStrike" cap="none">
              <a:solidFill>
                <a:srgbClr val="000000"/>
              </a:solidFill>
              <a:latin typeface="Calibri"/>
              <a:ea typeface="Calibri"/>
              <a:cs typeface="Calibri"/>
              <a:sym typeface="Calibri"/>
            </a:endParaRPr>
          </a:p>
        </p:txBody>
      </p:sp>
      <p:pic>
        <p:nvPicPr>
          <p:cNvPr id="273" name="Google Shape;273;p19" descr="A white text on a black background&#10;&#10;Description automatically generated"/>
          <p:cNvPicPr preferRelativeResize="0"/>
          <p:nvPr/>
        </p:nvPicPr>
        <p:blipFill rotWithShape="1">
          <a:blip r:embed="rId3">
            <a:alphaModFix/>
          </a:blip>
          <a:srcRect/>
          <a:stretch/>
        </p:blipFill>
        <p:spPr>
          <a:xfrm>
            <a:off x="9793375" y="5807122"/>
            <a:ext cx="2156810" cy="757325"/>
          </a:xfrm>
          <a:prstGeom prst="rect">
            <a:avLst/>
          </a:prstGeom>
          <a:noFill/>
          <a:ln>
            <a:noFill/>
          </a:ln>
        </p:spPr>
      </p:pic>
      <p:pic>
        <p:nvPicPr>
          <p:cNvPr id="274" name="Google Shape;274;p19" descr="A qr code with many squares&#10;&#10;Description automatically generated"/>
          <p:cNvPicPr preferRelativeResize="0"/>
          <p:nvPr/>
        </p:nvPicPr>
        <p:blipFill rotWithShape="1">
          <a:blip r:embed="rId4">
            <a:alphaModFix/>
          </a:blip>
          <a:srcRect/>
          <a:stretch/>
        </p:blipFill>
        <p:spPr>
          <a:xfrm>
            <a:off x="1661652" y="1907321"/>
            <a:ext cx="2821858" cy="2821858"/>
          </a:xfrm>
          <a:prstGeom prst="rect">
            <a:avLst/>
          </a:prstGeom>
          <a:noFill/>
          <a:ln>
            <a:noFill/>
          </a:ln>
        </p:spPr>
      </p:pic>
      <p:sp>
        <p:nvSpPr>
          <p:cNvPr id="275" name="Google Shape;275;p19"/>
          <p:cNvSpPr txBox="1"/>
          <p:nvPr/>
        </p:nvSpPr>
        <p:spPr>
          <a:xfrm>
            <a:off x="1809137" y="5407012"/>
            <a:ext cx="753122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https://www.surveymonkey.com/r/EmbraceOutreachPresentation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5400"/>
              <a:buFont typeface="Trebuchet MS"/>
              <a:buNone/>
            </a:pPr>
            <a:r>
              <a:rPr lang="en-US" sz="5400" b="1">
                <a:latin typeface="Calibri"/>
                <a:ea typeface="Calibri"/>
                <a:cs typeface="Calibri"/>
                <a:sym typeface="Calibri"/>
              </a:rPr>
              <a:t>Land Acknowledgement</a:t>
            </a:r>
            <a:endParaRPr b="1">
              <a:latin typeface="Calibri"/>
              <a:ea typeface="Calibri"/>
              <a:cs typeface="Calibri"/>
              <a:sym typeface="Calibri"/>
            </a:endParaRPr>
          </a:p>
        </p:txBody>
      </p:sp>
      <p:sp>
        <p:nvSpPr>
          <p:cNvPr id="156" name="Google Shape;156;p5"/>
          <p:cNvSpPr txBox="1">
            <a:spLocks noGrp="1"/>
          </p:cNvSpPr>
          <p:nvPr>
            <p:ph type="body" idx="1"/>
          </p:nvPr>
        </p:nvSpPr>
        <p:spPr>
          <a:xfrm>
            <a:off x="677325" y="1930400"/>
            <a:ext cx="8361900" cy="38808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1920"/>
              <a:buNone/>
            </a:pPr>
            <a:r>
              <a:rPr lang="en-US" sz="2400" dirty="0">
                <a:latin typeface="Arial"/>
                <a:ea typeface="Arial"/>
                <a:cs typeface="Arial"/>
                <a:sym typeface="Arial"/>
              </a:rPr>
              <a:t>“We acknowledge the Anishinaabe People on whose ancestral lands we are grateful to work and live as guests. Embrace honors Indigenous people as ancestral keepers of this land, and we acknowledge the genocide, displacement, ethnic cleansing, and forced removal of Indigenous people across the seven continents.”</a:t>
            </a:r>
            <a:endParaRPr dirty="0">
              <a:latin typeface="Arial"/>
              <a:ea typeface="Arial"/>
              <a:cs typeface="Arial"/>
              <a:sym typeface="Arial"/>
            </a:endParaRPr>
          </a:p>
        </p:txBody>
      </p:sp>
      <p:pic>
        <p:nvPicPr>
          <p:cNvPr id="157" name="Google Shape;157;p5" descr="A white text on a black background&#10;&#10;Description automatically generated"/>
          <p:cNvPicPr preferRelativeResize="0"/>
          <p:nvPr/>
        </p:nvPicPr>
        <p:blipFill rotWithShape="1">
          <a:blip r:embed="rId3">
            <a:alphaModFix/>
          </a:blip>
          <a:srcRect/>
          <a:stretch/>
        </p:blipFill>
        <p:spPr>
          <a:xfrm>
            <a:off x="9793375" y="5807122"/>
            <a:ext cx="2156810" cy="757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2"/>
          <p:cNvSpPr txBox="1">
            <a:spLocks noGrp="1"/>
          </p:cNvSpPr>
          <p:nvPr>
            <p:ph type="title"/>
          </p:nvPr>
        </p:nvSpPr>
        <p:spPr>
          <a:xfrm>
            <a:off x="677334" y="368425"/>
            <a:ext cx="85968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5400"/>
              <a:buFont typeface="Calibri"/>
              <a:buNone/>
            </a:pPr>
            <a:r>
              <a:rPr lang="en-US" sz="5400" b="1">
                <a:latin typeface="Calibri"/>
                <a:ea typeface="Calibri"/>
                <a:cs typeface="Calibri"/>
                <a:sym typeface="Calibri"/>
              </a:rPr>
              <a:t>What is Embrace?</a:t>
            </a:r>
            <a:endParaRPr b="1"/>
          </a:p>
        </p:txBody>
      </p:sp>
      <p:sp>
        <p:nvSpPr>
          <p:cNvPr id="163" name="Google Shape;163;p2"/>
          <p:cNvSpPr txBox="1">
            <a:spLocks noGrp="1"/>
          </p:cNvSpPr>
          <p:nvPr>
            <p:ph type="body" idx="1"/>
          </p:nvPr>
        </p:nvSpPr>
        <p:spPr>
          <a:xfrm>
            <a:off x="677325" y="1341150"/>
            <a:ext cx="6096900" cy="237544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920"/>
              <a:buNone/>
            </a:pPr>
            <a:r>
              <a:rPr lang="en-US" sz="1850">
                <a:solidFill>
                  <a:schemeClr val="dk1"/>
                </a:solidFill>
                <a:highlight>
                  <a:schemeClr val="lt1"/>
                </a:highlight>
                <a:latin typeface="Arial"/>
                <a:ea typeface="Arial"/>
                <a:cs typeface="Arial"/>
                <a:sym typeface="Arial"/>
              </a:rPr>
              <a:t>Embrace is a non-profit agency that provides free and confidential help to anyone impacted by gender-based violence, including domestic and sexual violence. For over the last 45 years, Embrace has provided safe shelter and support services to survivors in the four-county service area of Rusk, Washburn, Barron, and Price Counties. </a:t>
            </a:r>
            <a:endParaRPr/>
          </a:p>
        </p:txBody>
      </p:sp>
      <p:pic>
        <p:nvPicPr>
          <p:cNvPr id="164" name="Google Shape;164;p2" descr="A white text on a black background&#10;&#10;Description automatically generated"/>
          <p:cNvPicPr preferRelativeResize="0"/>
          <p:nvPr/>
        </p:nvPicPr>
        <p:blipFill rotWithShape="1">
          <a:blip r:embed="rId3">
            <a:alphaModFix/>
          </a:blip>
          <a:srcRect/>
          <a:stretch/>
        </p:blipFill>
        <p:spPr>
          <a:xfrm>
            <a:off x="9822729" y="5874968"/>
            <a:ext cx="2156810" cy="757325"/>
          </a:xfrm>
          <a:prstGeom prst="rect">
            <a:avLst/>
          </a:prstGeom>
          <a:noFill/>
          <a:ln>
            <a:noFill/>
          </a:ln>
        </p:spPr>
      </p:pic>
      <p:pic>
        <p:nvPicPr>
          <p:cNvPr id="165" name="Google Shape;165;p2"/>
          <p:cNvPicPr preferRelativeResize="0"/>
          <p:nvPr/>
        </p:nvPicPr>
        <p:blipFill rotWithShape="1">
          <a:blip r:embed="rId4">
            <a:alphaModFix/>
          </a:blip>
          <a:srcRect/>
          <a:stretch/>
        </p:blipFill>
        <p:spPr>
          <a:xfrm>
            <a:off x="6498188" y="3899152"/>
            <a:ext cx="2775946" cy="2081960"/>
          </a:xfrm>
          <a:prstGeom prst="rect">
            <a:avLst/>
          </a:prstGeom>
          <a:noFill/>
          <a:ln>
            <a:noFill/>
          </a:ln>
          <a:effectLst>
            <a:outerShdw blurRad="57150" dist="19050" dir="5400000" algn="bl" rotWithShape="0">
              <a:srgbClr val="000000">
                <a:alpha val="49411"/>
              </a:srgbClr>
            </a:outerShdw>
          </a:effectLst>
        </p:spPr>
      </p:pic>
      <p:pic>
        <p:nvPicPr>
          <p:cNvPr id="166" name="Google Shape;166;p2"/>
          <p:cNvPicPr preferRelativeResize="0"/>
          <p:nvPr/>
        </p:nvPicPr>
        <p:blipFill rotWithShape="1">
          <a:blip r:embed="rId5">
            <a:alphaModFix/>
          </a:blip>
          <a:srcRect/>
          <a:stretch/>
        </p:blipFill>
        <p:spPr>
          <a:xfrm>
            <a:off x="7089058" y="876706"/>
            <a:ext cx="2304482" cy="2375443"/>
          </a:xfrm>
          <a:prstGeom prst="rect">
            <a:avLst/>
          </a:prstGeom>
          <a:noFill/>
          <a:ln>
            <a:noFill/>
          </a:ln>
          <a:effectLst>
            <a:outerShdw blurRad="57150" dist="19050" dir="5400000" algn="bl" rotWithShape="0">
              <a:srgbClr val="000000">
                <a:alpha val="49411"/>
              </a:srgbClr>
            </a:outerShdw>
          </a:effectLst>
        </p:spPr>
      </p:pic>
      <p:pic>
        <p:nvPicPr>
          <p:cNvPr id="167" name="Google Shape;167;p2"/>
          <p:cNvPicPr preferRelativeResize="0"/>
          <p:nvPr/>
        </p:nvPicPr>
        <p:blipFill rotWithShape="1">
          <a:blip r:embed="rId6">
            <a:alphaModFix/>
          </a:blip>
          <a:srcRect/>
          <a:stretch/>
        </p:blipFill>
        <p:spPr>
          <a:xfrm>
            <a:off x="529472" y="3914434"/>
            <a:ext cx="2671575" cy="2003674"/>
          </a:xfrm>
          <a:prstGeom prst="rect">
            <a:avLst/>
          </a:prstGeom>
          <a:noFill/>
          <a:ln>
            <a:noFill/>
          </a:ln>
          <a:effectLst>
            <a:outerShdw blurRad="57150" dist="19050" dir="5400000" algn="bl" rotWithShape="0">
              <a:srgbClr val="000000">
                <a:alpha val="49411"/>
              </a:srgbClr>
            </a:outerShdw>
          </a:effectLst>
        </p:spPr>
      </p:pic>
      <p:sp>
        <p:nvSpPr>
          <p:cNvPr id="168" name="Google Shape;168;p2"/>
          <p:cNvSpPr txBox="1"/>
          <p:nvPr/>
        </p:nvSpPr>
        <p:spPr>
          <a:xfrm>
            <a:off x="983411" y="5928225"/>
            <a:ext cx="173047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Price County Office</a:t>
            </a:r>
            <a:endParaRPr sz="1400" b="0" i="0" u="none" strike="noStrike" cap="none">
              <a:solidFill>
                <a:srgbClr val="000000"/>
              </a:solidFill>
              <a:latin typeface="Arial"/>
              <a:ea typeface="Arial"/>
              <a:cs typeface="Arial"/>
              <a:sym typeface="Arial"/>
            </a:endParaRPr>
          </a:p>
        </p:txBody>
      </p:sp>
      <p:sp>
        <p:nvSpPr>
          <p:cNvPr id="169" name="Google Shape;169;p2"/>
          <p:cNvSpPr txBox="1"/>
          <p:nvPr/>
        </p:nvSpPr>
        <p:spPr>
          <a:xfrm>
            <a:off x="3789584" y="6115948"/>
            <a:ext cx="213552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Washburn County Office</a:t>
            </a:r>
            <a:endParaRPr sz="1400" b="0" i="0" u="none" strike="noStrike" cap="none">
              <a:solidFill>
                <a:srgbClr val="000000"/>
              </a:solidFill>
              <a:latin typeface="Arial"/>
              <a:ea typeface="Arial"/>
              <a:cs typeface="Arial"/>
              <a:sym typeface="Arial"/>
            </a:endParaRPr>
          </a:p>
        </p:txBody>
      </p:sp>
      <p:sp>
        <p:nvSpPr>
          <p:cNvPr id="170" name="Google Shape;170;p2"/>
          <p:cNvSpPr txBox="1"/>
          <p:nvPr/>
        </p:nvSpPr>
        <p:spPr>
          <a:xfrm>
            <a:off x="7377120" y="3257214"/>
            <a:ext cx="17283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Rusk County Office</a:t>
            </a:r>
            <a:endParaRPr sz="1400" b="0" i="0" u="none" strike="noStrike" cap="none">
              <a:solidFill>
                <a:srgbClr val="000000"/>
              </a:solidFill>
              <a:latin typeface="Arial"/>
              <a:ea typeface="Arial"/>
              <a:cs typeface="Arial"/>
              <a:sym typeface="Arial"/>
            </a:endParaRPr>
          </a:p>
        </p:txBody>
      </p:sp>
      <p:sp>
        <p:nvSpPr>
          <p:cNvPr id="171" name="Google Shape;171;p2"/>
          <p:cNvSpPr txBox="1"/>
          <p:nvPr/>
        </p:nvSpPr>
        <p:spPr>
          <a:xfrm>
            <a:off x="6960411" y="5958004"/>
            <a:ext cx="185659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Barron County Office</a:t>
            </a:r>
            <a:endParaRPr sz="1400" b="0" i="0" u="none" strike="noStrike" cap="none">
              <a:solidFill>
                <a:srgbClr val="000000"/>
              </a:solidFill>
              <a:latin typeface="Arial"/>
              <a:ea typeface="Arial"/>
              <a:cs typeface="Arial"/>
              <a:sym typeface="Arial"/>
            </a:endParaRPr>
          </a:p>
        </p:txBody>
      </p:sp>
      <p:pic>
        <p:nvPicPr>
          <p:cNvPr id="172" name="Google Shape;172;p2"/>
          <p:cNvPicPr preferRelativeResize="0"/>
          <p:nvPr/>
        </p:nvPicPr>
        <p:blipFill rotWithShape="1">
          <a:blip r:embed="rId7">
            <a:alphaModFix/>
          </a:blip>
          <a:srcRect/>
          <a:stretch/>
        </p:blipFill>
        <p:spPr>
          <a:xfrm rot="5400000">
            <a:off x="3551999" y="3849399"/>
            <a:ext cx="2595236" cy="19464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par>
                                <p:cTn id="8" presetID="10" presetClass="entr" presetSubtype="0" fill="hold"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fade">
                                      <p:cBhvr>
                                        <p:cTn id="10" dur="1000"/>
                                        <p:tgtEl>
                                          <p:spTgt spid="165"/>
                                        </p:tgtEl>
                                      </p:cBhvr>
                                    </p:animEffect>
                                  </p:childTnLst>
                                </p:cTn>
                              </p:par>
                              <p:par>
                                <p:cTn id="11" presetID="10" presetClass="entr" presetSubtype="0" fill="hold" nodeType="with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fade">
                                      <p:cBhvr>
                                        <p:cTn id="13" dur="1000"/>
                                        <p:tgtEl>
                                          <p:spTgt spid="166"/>
                                        </p:tgtEl>
                                      </p:cBhvr>
                                    </p:animEffect>
                                  </p:childTnLst>
                                </p:cTn>
                              </p:par>
                              <p:par>
                                <p:cTn id="14" presetID="10" presetClass="entr" presetSubtype="0" fill="hold" nodeType="withEffect">
                                  <p:stCondLst>
                                    <p:cond delay="0"/>
                                  </p:stCondLst>
                                  <p:childTnLst>
                                    <p:set>
                                      <p:cBhvr>
                                        <p:cTn id="15" dur="1" fill="hold">
                                          <p:stCondLst>
                                            <p:cond delay="0"/>
                                          </p:stCondLst>
                                        </p:cTn>
                                        <p:tgtEl>
                                          <p:spTgt spid="167"/>
                                        </p:tgtEl>
                                        <p:attrNameLst>
                                          <p:attrName>style.visibility</p:attrName>
                                        </p:attrNameLst>
                                      </p:cBhvr>
                                      <p:to>
                                        <p:strVal val="visible"/>
                                      </p:to>
                                    </p:set>
                                    <p:animEffect transition="in" filter="fade">
                                      <p:cBhvr>
                                        <p:cTn id="16" dur="1000"/>
                                        <p:tgtEl>
                                          <p:spTgt spid="167"/>
                                        </p:tgtEl>
                                      </p:cBhvr>
                                    </p:animEffect>
                                  </p:childTnLst>
                                </p:cTn>
                              </p:par>
                              <p:par>
                                <p:cTn id="17" presetID="10" presetClass="entr" presetSubtype="0" fill="hold"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childTnLst>
                                </p:cTn>
                              </p:par>
                              <p:par>
                                <p:cTn id="20" presetID="10" presetClass="entr" presetSubtype="0" fill="hold" nodeType="withEffect">
                                  <p:stCondLst>
                                    <p:cond delay="0"/>
                                  </p:stCondLst>
                                  <p:childTnLst>
                                    <p:set>
                                      <p:cBhvr>
                                        <p:cTn id="21" dur="1" fill="hold">
                                          <p:stCondLst>
                                            <p:cond delay="0"/>
                                          </p:stCondLst>
                                        </p:cTn>
                                        <p:tgtEl>
                                          <p:spTgt spid="169"/>
                                        </p:tgtEl>
                                        <p:attrNameLst>
                                          <p:attrName>style.visibility</p:attrName>
                                        </p:attrNameLst>
                                      </p:cBhvr>
                                      <p:to>
                                        <p:strVal val="visible"/>
                                      </p:to>
                                    </p:set>
                                    <p:animEffect transition="in" filter="fade">
                                      <p:cBhvr>
                                        <p:cTn id="22" dur="1000"/>
                                        <p:tgtEl>
                                          <p:spTgt spid="169"/>
                                        </p:tgtEl>
                                      </p:cBhvr>
                                    </p:animEffect>
                                  </p:childTnLst>
                                </p:cTn>
                              </p:par>
                              <p:par>
                                <p:cTn id="23" presetID="10"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animEffect transition="in" filter="fade">
                                      <p:cBhvr>
                                        <p:cTn id="25" dur="1000"/>
                                        <p:tgtEl>
                                          <p:spTgt spid="170"/>
                                        </p:tgtEl>
                                      </p:cBhvr>
                                    </p:animEffect>
                                  </p:childTnLst>
                                </p:cTn>
                              </p:par>
                              <p:par>
                                <p:cTn id="26" presetID="10" presetClass="entr" presetSubtype="0" fill="hold" nodeType="withEffect">
                                  <p:stCondLst>
                                    <p:cond delay="0"/>
                                  </p:stCondLst>
                                  <p:childTnLst>
                                    <p:set>
                                      <p:cBhvr>
                                        <p:cTn id="27" dur="1" fill="hold">
                                          <p:stCondLst>
                                            <p:cond delay="0"/>
                                          </p:stCondLst>
                                        </p:cTn>
                                        <p:tgtEl>
                                          <p:spTgt spid="171"/>
                                        </p:tgtEl>
                                        <p:attrNameLst>
                                          <p:attrName>style.visibility</p:attrName>
                                        </p:attrNameLst>
                                      </p:cBhvr>
                                      <p:to>
                                        <p:strVal val="visible"/>
                                      </p:to>
                                    </p:set>
                                    <p:animEffect transition="in" filter="fade">
                                      <p:cBhvr>
                                        <p:cTn id="28" dur="1000"/>
                                        <p:tgtEl>
                                          <p:spTgt spid="171"/>
                                        </p:tgtEl>
                                      </p:cBhvr>
                                    </p:animEffect>
                                  </p:childTnLst>
                                </p:cTn>
                              </p:par>
                              <p:par>
                                <p:cTn id="29" presetID="10"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Effect transition="in" filter="fade">
                                      <p:cBhvr>
                                        <p:cTn id="31"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677334" y="609600"/>
            <a:ext cx="9057713" cy="8842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5400"/>
              <a:buFont typeface="Calibri"/>
              <a:buNone/>
            </a:pPr>
            <a:r>
              <a:rPr lang="en-US" sz="5400" b="1">
                <a:latin typeface="Calibri"/>
                <a:ea typeface="Calibri"/>
                <a:cs typeface="Calibri"/>
                <a:sym typeface="Calibri"/>
              </a:rPr>
              <a:t>What Do Services Look Like?</a:t>
            </a:r>
            <a:endParaRPr b="1"/>
          </a:p>
        </p:txBody>
      </p:sp>
      <p:sp>
        <p:nvSpPr>
          <p:cNvPr id="178" name="Google Shape;178;p3"/>
          <p:cNvSpPr txBox="1">
            <a:spLocks noGrp="1"/>
          </p:cNvSpPr>
          <p:nvPr>
            <p:ph type="body" idx="1"/>
          </p:nvPr>
        </p:nvSpPr>
        <p:spPr>
          <a:xfrm>
            <a:off x="160180" y="1847690"/>
            <a:ext cx="2859161" cy="3157153"/>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SzPts val="1920"/>
              <a:buNone/>
            </a:pPr>
            <a:r>
              <a:rPr lang="en-US" sz="2400" b="1" u="sng">
                <a:latin typeface="Arial"/>
                <a:ea typeface="Arial"/>
                <a:cs typeface="Arial"/>
                <a:sym typeface="Arial"/>
              </a:rPr>
              <a:t>Direct Services</a:t>
            </a:r>
            <a:endParaRPr sz="2400" b="1">
              <a:latin typeface="Arial"/>
              <a:ea typeface="Arial"/>
              <a:cs typeface="Arial"/>
              <a:sym typeface="Arial"/>
            </a:endParaRPr>
          </a:p>
          <a:p>
            <a:pPr marL="0" lvl="0" indent="0" algn="ctr" rtl="0">
              <a:lnSpc>
                <a:spcPct val="100000"/>
              </a:lnSpc>
              <a:spcBef>
                <a:spcPts val="1000"/>
              </a:spcBef>
              <a:spcAft>
                <a:spcPts val="0"/>
              </a:spcAft>
              <a:buSzPts val="1920"/>
              <a:buNone/>
            </a:pPr>
            <a:r>
              <a:rPr lang="en-US" sz="2400">
                <a:latin typeface="Arial"/>
                <a:ea typeface="Arial"/>
                <a:cs typeface="Arial"/>
                <a:sym typeface="Arial"/>
              </a:rPr>
              <a:t>Crisis Counseling</a:t>
            </a:r>
            <a:endParaRPr>
              <a:latin typeface="Arial"/>
              <a:ea typeface="Arial"/>
              <a:cs typeface="Arial"/>
              <a:sym typeface="Arial"/>
            </a:endParaRPr>
          </a:p>
          <a:p>
            <a:pPr marL="0" lvl="0" indent="0" algn="ctr" rtl="0">
              <a:lnSpc>
                <a:spcPct val="100000"/>
              </a:lnSpc>
              <a:spcBef>
                <a:spcPts val="1000"/>
              </a:spcBef>
              <a:spcAft>
                <a:spcPts val="0"/>
              </a:spcAft>
              <a:buSzPts val="1920"/>
              <a:buNone/>
            </a:pPr>
            <a:r>
              <a:rPr lang="en-US" sz="2400">
                <a:latin typeface="Arial"/>
                <a:ea typeface="Arial"/>
                <a:cs typeface="Arial"/>
                <a:sym typeface="Arial"/>
              </a:rPr>
              <a:t>Info/Referrals</a:t>
            </a:r>
            <a:endParaRPr>
              <a:latin typeface="Arial"/>
              <a:ea typeface="Arial"/>
              <a:cs typeface="Arial"/>
              <a:sym typeface="Arial"/>
            </a:endParaRPr>
          </a:p>
          <a:p>
            <a:pPr marL="0" lvl="0" indent="0" algn="ctr" rtl="0">
              <a:lnSpc>
                <a:spcPct val="100000"/>
              </a:lnSpc>
              <a:spcBef>
                <a:spcPts val="1000"/>
              </a:spcBef>
              <a:spcAft>
                <a:spcPts val="0"/>
              </a:spcAft>
              <a:buSzPts val="1920"/>
              <a:buNone/>
            </a:pPr>
            <a:r>
              <a:rPr lang="en-US" sz="2400">
                <a:latin typeface="Arial"/>
                <a:ea typeface="Arial"/>
                <a:cs typeface="Arial"/>
                <a:sym typeface="Arial"/>
              </a:rPr>
              <a:t>Personal Advocacy</a:t>
            </a:r>
            <a:endParaRPr>
              <a:latin typeface="Arial"/>
              <a:ea typeface="Arial"/>
              <a:cs typeface="Arial"/>
              <a:sym typeface="Arial"/>
            </a:endParaRPr>
          </a:p>
          <a:p>
            <a:pPr marL="0" lvl="0" indent="0" algn="ctr" rtl="0">
              <a:lnSpc>
                <a:spcPct val="100000"/>
              </a:lnSpc>
              <a:spcBef>
                <a:spcPts val="1000"/>
              </a:spcBef>
              <a:spcAft>
                <a:spcPts val="0"/>
              </a:spcAft>
              <a:buSzPts val="1920"/>
              <a:buNone/>
            </a:pPr>
            <a:r>
              <a:rPr lang="en-US" sz="2400">
                <a:latin typeface="Arial"/>
                <a:ea typeface="Arial"/>
                <a:cs typeface="Arial"/>
                <a:sym typeface="Arial"/>
              </a:rPr>
              <a:t>Accompaniment</a:t>
            </a:r>
            <a:endParaRPr/>
          </a:p>
          <a:p>
            <a:pPr marL="0" lvl="0" indent="0" algn="ctr" rtl="0">
              <a:lnSpc>
                <a:spcPct val="100000"/>
              </a:lnSpc>
              <a:spcBef>
                <a:spcPts val="1000"/>
              </a:spcBef>
              <a:spcAft>
                <a:spcPts val="0"/>
              </a:spcAft>
              <a:buSzPts val="1920"/>
              <a:buNone/>
            </a:pPr>
            <a:r>
              <a:rPr lang="en-US" sz="2400">
                <a:latin typeface="Arial"/>
                <a:ea typeface="Arial"/>
                <a:cs typeface="Arial"/>
                <a:sym typeface="Arial"/>
              </a:rPr>
              <a:t>Housing Advocacy </a:t>
            </a:r>
            <a:endParaRPr>
              <a:latin typeface="Arial"/>
              <a:ea typeface="Arial"/>
              <a:cs typeface="Arial"/>
              <a:sym typeface="Arial"/>
            </a:endParaRPr>
          </a:p>
          <a:p>
            <a:pPr marL="342900" lvl="0" indent="-251459" algn="l" rtl="0">
              <a:lnSpc>
                <a:spcPct val="100000"/>
              </a:lnSpc>
              <a:spcBef>
                <a:spcPts val="1000"/>
              </a:spcBef>
              <a:spcAft>
                <a:spcPts val="0"/>
              </a:spcAft>
              <a:buSzPts val="1440"/>
              <a:buNone/>
            </a:pPr>
            <a:endParaRPr>
              <a:latin typeface="Arial"/>
              <a:ea typeface="Arial"/>
              <a:cs typeface="Arial"/>
              <a:sym typeface="Arial"/>
            </a:endParaRPr>
          </a:p>
        </p:txBody>
      </p:sp>
      <p:sp>
        <p:nvSpPr>
          <p:cNvPr id="179" name="Google Shape;179;p3"/>
          <p:cNvSpPr txBox="1"/>
          <p:nvPr/>
        </p:nvSpPr>
        <p:spPr>
          <a:xfrm>
            <a:off x="3301190" y="1850397"/>
            <a:ext cx="3810000" cy="2638538"/>
          </a:xfrm>
          <a:prstGeom prst="rect">
            <a:avLst/>
          </a:prstGeom>
          <a:noFill/>
          <a:ln>
            <a:noFill/>
          </a:ln>
        </p:spPr>
        <p:txBody>
          <a:bodyPr spcFirstLastPara="1" wrap="square" lIns="0" tIns="45700" rIns="0" bIns="45700" anchor="t" anchorCtr="0">
            <a:normAutofit/>
          </a:bodyPr>
          <a:lstStyle/>
          <a:p>
            <a:pPr marL="0" marR="0" lvl="0" indent="0" algn="ctr" rtl="0">
              <a:lnSpc>
                <a:spcPct val="110000"/>
              </a:lnSpc>
              <a:spcBef>
                <a:spcPts val="0"/>
              </a:spcBef>
              <a:spcAft>
                <a:spcPts val="0"/>
              </a:spcAft>
              <a:buClr>
                <a:srgbClr val="EC7016"/>
              </a:buClr>
              <a:buSzPts val="2400"/>
              <a:buFont typeface="Calibri"/>
              <a:buNone/>
            </a:pPr>
            <a:r>
              <a:rPr lang="en-US" sz="2400" b="1" i="0" u="sng" strike="noStrike" cap="none">
                <a:solidFill>
                  <a:srgbClr val="3F3F3F"/>
                </a:solidFill>
                <a:latin typeface="Arial"/>
                <a:ea typeface="Arial"/>
                <a:cs typeface="Arial"/>
                <a:sym typeface="Arial"/>
              </a:rPr>
              <a:t>Outreach and Prevention</a:t>
            </a:r>
            <a:endParaRPr sz="2400" b="1" i="0" u="none" strike="noStrike" cap="none">
              <a:solidFill>
                <a:srgbClr val="3F3F3F"/>
              </a:solidFill>
              <a:latin typeface="Arial"/>
              <a:ea typeface="Arial"/>
              <a:cs typeface="Arial"/>
              <a:sym typeface="Arial"/>
            </a:endParaRPr>
          </a:p>
          <a:p>
            <a:pPr marL="91440" marR="0" lvl="0" indent="-152400" algn="ctr" rtl="0">
              <a:lnSpc>
                <a:spcPct val="110000"/>
              </a:lnSpc>
              <a:spcBef>
                <a:spcPts val="1400"/>
              </a:spcBef>
              <a:spcAft>
                <a:spcPts val="0"/>
              </a:spcAft>
              <a:buClr>
                <a:srgbClr val="EC7016"/>
              </a:buClr>
              <a:buSzPts val="2400"/>
              <a:buFont typeface="Calibri"/>
              <a:buChar char=" "/>
            </a:pPr>
            <a:r>
              <a:rPr lang="en-US" sz="2400" b="0" i="0" u="none" strike="noStrike" cap="none">
                <a:solidFill>
                  <a:srgbClr val="3F3F3F"/>
                </a:solidFill>
                <a:latin typeface="Arial"/>
                <a:ea typeface="Arial"/>
                <a:cs typeface="Arial"/>
                <a:sym typeface="Arial"/>
              </a:rPr>
              <a:t>School Presentations</a:t>
            </a:r>
            <a:endParaRPr sz="1400" b="0" i="0" u="none" strike="noStrike" cap="none">
              <a:solidFill>
                <a:srgbClr val="000000"/>
              </a:solidFill>
              <a:latin typeface="Arial"/>
              <a:ea typeface="Arial"/>
              <a:cs typeface="Arial"/>
              <a:sym typeface="Arial"/>
            </a:endParaRPr>
          </a:p>
          <a:p>
            <a:pPr marL="91440" marR="0" lvl="0" indent="-152400" algn="ctr" rtl="0">
              <a:lnSpc>
                <a:spcPct val="110000"/>
              </a:lnSpc>
              <a:spcBef>
                <a:spcPts val="1400"/>
              </a:spcBef>
              <a:spcAft>
                <a:spcPts val="0"/>
              </a:spcAft>
              <a:buClr>
                <a:srgbClr val="EC7016"/>
              </a:buClr>
              <a:buSzPts val="2400"/>
              <a:buFont typeface="Calibri"/>
              <a:buChar char=" "/>
            </a:pPr>
            <a:r>
              <a:rPr lang="en-US" sz="2400" b="0" i="0" u="none" strike="noStrike" cap="none">
                <a:solidFill>
                  <a:srgbClr val="3F3F3F"/>
                </a:solidFill>
                <a:latin typeface="Arial"/>
                <a:ea typeface="Arial"/>
                <a:cs typeface="Arial"/>
                <a:sym typeface="Arial"/>
              </a:rPr>
              <a:t>Media Events</a:t>
            </a:r>
            <a:endParaRPr sz="1400" b="0" i="0" u="none" strike="noStrike" cap="none">
              <a:solidFill>
                <a:srgbClr val="000000"/>
              </a:solidFill>
              <a:latin typeface="Arial"/>
              <a:ea typeface="Arial"/>
              <a:cs typeface="Arial"/>
              <a:sym typeface="Arial"/>
            </a:endParaRPr>
          </a:p>
          <a:p>
            <a:pPr marL="91440" marR="0" lvl="0" indent="-152400" algn="ctr" rtl="0">
              <a:lnSpc>
                <a:spcPct val="110000"/>
              </a:lnSpc>
              <a:spcBef>
                <a:spcPts val="1400"/>
              </a:spcBef>
              <a:spcAft>
                <a:spcPts val="0"/>
              </a:spcAft>
              <a:buClr>
                <a:srgbClr val="EC7016"/>
              </a:buClr>
              <a:buSzPts val="2400"/>
              <a:buFont typeface="Calibri"/>
              <a:buChar char=" "/>
            </a:pPr>
            <a:r>
              <a:rPr lang="en-US" sz="2400" b="0" i="0" u="none" strike="noStrike" cap="none">
                <a:solidFill>
                  <a:srgbClr val="3F3F3F"/>
                </a:solidFill>
                <a:latin typeface="Arial"/>
                <a:ea typeface="Arial"/>
                <a:cs typeface="Arial"/>
                <a:sym typeface="Arial"/>
              </a:rPr>
              <a:t>Awareness Displays</a:t>
            </a:r>
            <a:endParaRPr sz="1400" b="0" i="0" u="none" strike="noStrike" cap="none">
              <a:solidFill>
                <a:srgbClr val="000000"/>
              </a:solidFill>
              <a:latin typeface="Arial"/>
              <a:ea typeface="Arial"/>
              <a:cs typeface="Arial"/>
              <a:sym typeface="Arial"/>
            </a:endParaRPr>
          </a:p>
        </p:txBody>
      </p:sp>
      <p:sp>
        <p:nvSpPr>
          <p:cNvPr id="180" name="Google Shape;180;p3"/>
          <p:cNvSpPr txBox="1"/>
          <p:nvPr/>
        </p:nvSpPr>
        <p:spPr>
          <a:xfrm>
            <a:off x="7393039" y="1847690"/>
            <a:ext cx="2859161" cy="3291139"/>
          </a:xfrm>
          <a:prstGeom prst="rect">
            <a:avLst/>
          </a:prstGeom>
          <a:noFill/>
          <a:ln>
            <a:noFill/>
          </a:ln>
        </p:spPr>
        <p:txBody>
          <a:bodyPr spcFirstLastPara="1" wrap="square" lIns="0" tIns="45700" rIns="0" bIns="45700" anchor="t" anchorCtr="0">
            <a:normAutofit lnSpcReduction="10000"/>
          </a:bodyPr>
          <a:lstStyle/>
          <a:p>
            <a:pPr marL="0" marR="0" lvl="0" indent="0" algn="ctr" rtl="0">
              <a:lnSpc>
                <a:spcPct val="110000"/>
              </a:lnSpc>
              <a:spcBef>
                <a:spcPts val="0"/>
              </a:spcBef>
              <a:spcAft>
                <a:spcPts val="0"/>
              </a:spcAft>
              <a:buClr>
                <a:srgbClr val="EC7016"/>
              </a:buClr>
              <a:buSzPts val="2400"/>
              <a:buFont typeface="Arial"/>
              <a:buNone/>
            </a:pPr>
            <a:r>
              <a:rPr lang="en-US" sz="2400" b="1" i="0" u="sng" strike="noStrike" cap="none">
                <a:solidFill>
                  <a:srgbClr val="3F3F3F"/>
                </a:solidFill>
                <a:latin typeface="Arial"/>
                <a:ea typeface="Arial"/>
                <a:cs typeface="Arial"/>
                <a:sym typeface="Arial"/>
              </a:rPr>
              <a:t>Systems Advocacy</a:t>
            </a:r>
            <a:endParaRPr sz="2400" b="1" i="0" u="none" strike="noStrike" cap="none">
              <a:solidFill>
                <a:srgbClr val="3F3F3F"/>
              </a:solidFill>
              <a:latin typeface="Arial"/>
              <a:ea typeface="Arial"/>
              <a:cs typeface="Arial"/>
              <a:sym typeface="Arial"/>
            </a:endParaRPr>
          </a:p>
          <a:p>
            <a:pPr marL="91440" marR="0" lvl="0" indent="-152400" algn="ctr" rtl="0">
              <a:lnSpc>
                <a:spcPct val="110000"/>
              </a:lnSpc>
              <a:spcBef>
                <a:spcPts val="1400"/>
              </a:spcBef>
              <a:spcAft>
                <a:spcPts val="0"/>
              </a:spcAft>
              <a:buClr>
                <a:srgbClr val="EC7016"/>
              </a:buClr>
              <a:buSzPts val="2400"/>
              <a:buFont typeface="Calibri"/>
              <a:buChar char=" "/>
            </a:pPr>
            <a:r>
              <a:rPr lang="en-US" sz="2400" b="0" i="0" u="none" strike="noStrike" cap="none">
                <a:solidFill>
                  <a:srgbClr val="3F3F3F"/>
                </a:solidFill>
                <a:latin typeface="Arial"/>
                <a:ea typeface="Arial"/>
                <a:cs typeface="Arial"/>
                <a:sym typeface="Arial"/>
              </a:rPr>
              <a:t>Partnerships</a:t>
            </a:r>
            <a:endParaRPr sz="1400" b="0" i="0" u="none" strike="noStrike" cap="none">
              <a:solidFill>
                <a:srgbClr val="000000"/>
              </a:solidFill>
              <a:latin typeface="Arial"/>
              <a:ea typeface="Arial"/>
              <a:cs typeface="Arial"/>
              <a:sym typeface="Arial"/>
            </a:endParaRPr>
          </a:p>
          <a:p>
            <a:pPr marL="91440" marR="0" lvl="0" indent="-152400" algn="ctr" rtl="0">
              <a:lnSpc>
                <a:spcPct val="110000"/>
              </a:lnSpc>
              <a:spcBef>
                <a:spcPts val="1400"/>
              </a:spcBef>
              <a:spcAft>
                <a:spcPts val="0"/>
              </a:spcAft>
              <a:buClr>
                <a:srgbClr val="EC7016"/>
              </a:buClr>
              <a:buSzPts val="2400"/>
              <a:buFont typeface="Calibri"/>
              <a:buChar char=" "/>
            </a:pPr>
            <a:r>
              <a:rPr lang="en-US" sz="2400" b="0" i="0" u="none" strike="noStrike" cap="none">
                <a:solidFill>
                  <a:srgbClr val="3F3F3F"/>
                </a:solidFill>
                <a:latin typeface="Arial"/>
                <a:ea typeface="Arial"/>
                <a:cs typeface="Arial"/>
                <a:sym typeface="Arial"/>
              </a:rPr>
              <a:t>Collaborative Meetings</a:t>
            </a:r>
            <a:endParaRPr sz="1400" b="0" i="0" u="none" strike="noStrike" cap="none">
              <a:solidFill>
                <a:srgbClr val="000000"/>
              </a:solidFill>
              <a:latin typeface="Arial"/>
              <a:ea typeface="Arial"/>
              <a:cs typeface="Arial"/>
              <a:sym typeface="Arial"/>
            </a:endParaRPr>
          </a:p>
          <a:p>
            <a:pPr marL="91440" marR="0" lvl="0" indent="-152400" algn="ctr" rtl="0">
              <a:lnSpc>
                <a:spcPct val="110000"/>
              </a:lnSpc>
              <a:spcBef>
                <a:spcPts val="1400"/>
              </a:spcBef>
              <a:spcAft>
                <a:spcPts val="0"/>
              </a:spcAft>
              <a:buClr>
                <a:srgbClr val="EC7016"/>
              </a:buClr>
              <a:buSzPts val="2400"/>
              <a:buFont typeface="Calibri"/>
              <a:buChar char=" "/>
            </a:pPr>
            <a:r>
              <a:rPr lang="en-US" sz="2400" b="0" i="0" u="none" strike="noStrike" cap="none">
                <a:solidFill>
                  <a:srgbClr val="3F3F3F"/>
                </a:solidFill>
                <a:latin typeface="Arial"/>
                <a:ea typeface="Arial"/>
                <a:cs typeface="Arial"/>
                <a:sym typeface="Arial"/>
              </a:rPr>
              <a:t>Community Trainings</a:t>
            </a:r>
            <a:endParaRPr sz="1900" b="0" i="0" u="none" strike="noStrike" cap="none">
              <a:solidFill>
                <a:srgbClr val="3F3F3F"/>
              </a:solidFill>
              <a:latin typeface="Arial"/>
              <a:ea typeface="Arial"/>
              <a:cs typeface="Arial"/>
              <a:sym typeface="Arial"/>
            </a:endParaRPr>
          </a:p>
          <a:p>
            <a:pPr marL="91440" marR="0" lvl="0" indent="0" algn="l" rtl="0">
              <a:lnSpc>
                <a:spcPct val="110000"/>
              </a:lnSpc>
              <a:spcBef>
                <a:spcPts val="1400"/>
              </a:spcBef>
              <a:spcAft>
                <a:spcPts val="0"/>
              </a:spcAft>
              <a:buClr>
                <a:srgbClr val="EC7016"/>
              </a:buClr>
              <a:buSzPts val="1900"/>
              <a:buFont typeface="Calibri"/>
              <a:buNone/>
            </a:pPr>
            <a:endParaRPr sz="1900" b="0" i="0" u="none" strike="noStrike" cap="none">
              <a:solidFill>
                <a:srgbClr val="3F3F3F"/>
              </a:solidFill>
              <a:latin typeface="Arial"/>
              <a:ea typeface="Arial"/>
              <a:cs typeface="Arial"/>
              <a:sym typeface="Arial"/>
            </a:endParaRPr>
          </a:p>
        </p:txBody>
      </p:sp>
      <p:pic>
        <p:nvPicPr>
          <p:cNvPr id="181" name="Google Shape;181;p3" descr="A white text on a black background&#10;&#10;Description automatically generated"/>
          <p:cNvPicPr preferRelativeResize="0"/>
          <p:nvPr/>
        </p:nvPicPr>
        <p:blipFill rotWithShape="1">
          <a:blip r:embed="rId3">
            <a:alphaModFix/>
          </a:blip>
          <a:srcRect/>
          <a:stretch/>
        </p:blipFill>
        <p:spPr>
          <a:xfrm>
            <a:off x="9735047" y="5874183"/>
            <a:ext cx="2156810" cy="757325"/>
          </a:xfrm>
          <a:prstGeom prst="rect">
            <a:avLst/>
          </a:prstGeom>
          <a:noFill/>
          <a:ln>
            <a:noFill/>
          </a:ln>
        </p:spPr>
      </p:pic>
      <p:sp>
        <p:nvSpPr>
          <p:cNvPr id="182" name="Google Shape;182;p3"/>
          <p:cNvSpPr txBox="1"/>
          <p:nvPr/>
        </p:nvSpPr>
        <p:spPr>
          <a:xfrm>
            <a:off x="2541890" y="5004843"/>
            <a:ext cx="5328600" cy="126197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rgbClr val="3F3F3F"/>
                </a:solidFill>
                <a:latin typeface="Arial"/>
                <a:ea typeface="Arial"/>
                <a:cs typeface="Arial"/>
                <a:sym typeface="Arial"/>
              </a:rPr>
              <a:t>Harm Reduction</a:t>
            </a:r>
            <a:endParaRPr sz="2400" b="1" i="0" u="sng"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Arial"/>
                <a:ea typeface="Arial"/>
                <a:cs typeface="Arial"/>
                <a:sym typeface="Arial"/>
              </a:rPr>
              <a:t>24/7 Harm Reduction Vending Machines in Price &amp; Rusk County!</a:t>
            </a:r>
            <a:endParaRPr sz="2400" b="0" i="0" u="none" strike="noStrike" cap="none">
              <a:solidFill>
                <a:srgbClr val="3F3F3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par>
                                <p:cTn id="8" presetID="10"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1000"/>
                                        <p:tgtEl>
                                          <p:spTgt spid="179"/>
                                        </p:tgtEl>
                                      </p:cBhvr>
                                    </p:animEffect>
                                  </p:childTnLst>
                                </p:cTn>
                              </p:par>
                              <p:par>
                                <p:cTn id="11" presetID="10"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1000"/>
                                        <p:tgtEl>
                                          <p:spTgt spid="180"/>
                                        </p:tgtEl>
                                      </p:cBhvr>
                                    </p:animEffect>
                                  </p:childTnLst>
                                </p:cTn>
                              </p:par>
                              <p:par>
                                <p:cTn id="14" presetID="10" presetClass="entr" presetSubtype="0" fill="hold" nodeType="withEffect">
                                  <p:stCondLst>
                                    <p:cond delay="0"/>
                                  </p:stCondLst>
                                  <p:childTnLst>
                                    <p:set>
                                      <p:cBhvr>
                                        <p:cTn id="15" dur="1" fill="hold">
                                          <p:stCondLst>
                                            <p:cond delay="0"/>
                                          </p:stCondLst>
                                        </p:cTn>
                                        <p:tgtEl>
                                          <p:spTgt spid="182"/>
                                        </p:tgtEl>
                                        <p:attrNameLst>
                                          <p:attrName>style.visibility</p:attrName>
                                        </p:attrNameLst>
                                      </p:cBhvr>
                                      <p:to>
                                        <p:strVal val="visible"/>
                                      </p:to>
                                    </p:set>
                                    <p:animEffect transition="in" filter="fade">
                                      <p:cBhvr>
                                        <p:cTn id="16"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3"/>
          <p:cNvSpPr txBox="1">
            <a:spLocks noGrp="1"/>
          </p:cNvSpPr>
          <p:nvPr>
            <p:ph type="title"/>
          </p:nvPr>
        </p:nvSpPr>
        <p:spPr>
          <a:xfrm>
            <a:off x="253591" y="293553"/>
            <a:ext cx="9539784" cy="157962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4200" b="1">
                <a:latin typeface="Calibri"/>
                <a:ea typeface="Calibri"/>
                <a:cs typeface="Calibri"/>
                <a:sym typeface="Calibri"/>
              </a:rPr>
              <a:t>Connection Between Substance Use and Domestic &amp; Sexual Violence</a:t>
            </a:r>
            <a:endParaRPr sz="4200" b="1">
              <a:latin typeface="Calibri"/>
              <a:ea typeface="Calibri"/>
              <a:cs typeface="Calibri"/>
              <a:sym typeface="Calibri"/>
            </a:endParaRPr>
          </a:p>
        </p:txBody>
      </p:sp>
      <p:sp>
        <p:nvSpPr>
          <p:cNvPr id="188" name="Google Shape;188;p13"/>
          <p:cNvSpPr txBox="1">
            <a:spLocks noGrp="1"/>
          </p:cNvSpPr>
          <p:nvPr>
            <p:ph type="body" idx="1"/>
          </p:nvPr>
        </p:nvSpPr>
        <p:spPr>
          <a:xfrm>
            <a:off x="465462" y="1873177"/>
            <a:ext cx="9116041" cy="4541270"/>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110000"/>
              </a:lnSpc>
              <a:spcBef>
                <a:spcPts val="0"/>
              </a:spcBef>
              <a:spcAft>
                <a:spcPts val="0"/>
              </a:spcAft>
              <a:buSzPts val="1440"/>
              <a:buChar char="►"/>
            </a:pPr>
            <a:r>
              <a:rPr lang="en-US" sz="2400">
                <a:solidFill>
                  <a:schemeClr val="dk1"/>
                </a:solidFill>
                <a:latin typeface="Arial"/>
                <a:ea typeface="Arial"/>
                <a:cs typeface="Arial"/>
                <a:sym typeface="Arial"/>
              </a:rPr>
              <a:t>60% of Intimate Partner Violence (IPV) incidents have a co-occurring factor in common: substance use.</a:t>
            </a:r>
            <a:endParaRPr/>
          </a:p>
          <a:p>
            <a:pPr marL="0" lvl="0" indent="0" algn="l" rtl="0">
              <a:lnSpc>
                <a:spcPct val="150000"/>
              </a:lnSpc>
              <a:spcBef>
                <a:spcPts val="0"/>
              </a:spcBef>
              <a:spcAft>
                <a:spcPts val="0"/>
              </a:spcAft>
              <a:buSzPts val="1440"/>
              <a:buNone/>
            </a:pPr>
            <a:endParaRPr sz="900">
              <a:latin typeface="Arial"/>
              <a:ea typeface="Arial"/>
              <a:cs typeface="Arial"/>
              <a:sym typeface="Arial"/>
            </a:endParaRPr>
          </a:p>
          <a:p>
            <a:pPr marL="342900" lvl="0" indent="-342900" algn="l" rtl="0">
              <a:lnSpc>
                <a:spcPct val="100000"/>
              </a:lnSpc>
              <a:spcBef>
                <a:spcPts val="1000"/>
              </a:spcBef>
              <a:spcAft>
                <a:spcPts val="0"/>
              </a:spcAft>
              <a:buSzPts val="1440"/>
              <a:buChar char="►"/>
            </a:pPr>
            <a:r>
              <a:rPr lang="en-US" sz="2400">
                <a:solidFill>
                  <a:schemeClr val="dk1"/>
                </a:solidFill>
                <a:latin typeface="Arial"/>
                <a:ea typeface="Arial"/>
                <a:cs typeface="Arial"/>
                <a:sym typeface="Arial"/>
              </a:rPr>
              <a:t>Substance use in women who have experience IPV has been reported as a means of coping with the physical and emotional pain survivors are experiencing.</a:t>
            </a:r>
            <a:endParaRPr/>
          </a:p>
          <a:p>
            <a:pPr marL="0" lvl="0" indent="0" algn="l" rtl="0">
              <a:lnSpc>
                <a:spcPct val="150000"/>
              </a:lnSpc>
              <a:spcBef>
                <a:spcPts val="1000"/>
              </a:spcBef>
              <a:spcAft>
                <a:spcPts val="0"/>
              </a:spcAft>
              <a:buSzPts val="1440"/>
              <a:buNone/>
            </a:pPr>
            <a:endParaRPr sz="900">
              <a:latin typeface="Arial"/>
              <a:ea typeface="Arial"/>
              <a:cs typeface="Arial"/>
              <a:sym typeface="Arial"/>
            </a:endParaRPr>
          </a:p>
          <a:p>
            <a:pPr marL="342900" lvl="0" indent="-342900" algn="l" rtl="0">
              <a:lnSpc>
                <a:spcPct val="100000"/>
              </a:lnSpc>
              <a:spcBef>
                <a:spcPts val="1000"/>
              </a:spcBef>
              <a:spcAft>
                <a:spcPts val="0"/>
              </a:spcAft>
              <a:buSzPts val="1740"/>
              <a:buFont typeface="Trebuchet MS"/>
              <a:buChar char="►"/>
            </a:pPr>
            <a:r>
              <a:rPr lang="en-US" sz="2400">
                <a:solidFill>
                  <a:schemeClr val="dk1"/>
                </a:solidFill>
                <a:latin typeface="Arial"/>
                <a:ea typeface="Arial"/>
                <a:cs typeface="Arial"/>
                <a:sym typeface="Arial"/>
              </a:rPr>
              <a:t>The physical and sexual trauma that often occurs in Intimate Partner Violence (IPV) increases the risk for bodily injuries that can result in chronic pain, as well as head, neck, and/or facial injuries that can cause traumatic brain injury (TBI).</a:t>
            </a:r>
            <a:endParaRPr sz="2400">
              <a:solidFill>
                <a:schemeClr val="dk1"/>
              </a:solidFill>
              <a:highlight>
                <a:srgbClr val="FFFFFF"/>
              </a:highlight>
              <a:latin typeface="Arial"/>
              <a:ea typeface="Arial"/>
              <a:cs typeface="Arial"/>
              <a:sym typeface="Arial"/>
            </a:endParaRPr>
          </a:p>
          <a:p>
            <a:pPr marL="342900" lvl="0" indent="-251459" algn="l" rtl="0">
              <a:lnSpc>
                <a:spcPct val="150000"/>
              </a:lnSpc>
              <a:spcBef>
                <a:spcPts val="1000"/>
              </a:spcBef>
              <a:spcAft>
                <a:spcPts val="0"/>
              </a:spcAft>
              <a:buSzPts val="1440"/>
              <a:buNone/>
            </a:pPr>
            <a:endParaRPr>
              <a:latin typeface="Arial"/>
              <a:ea typeface="Arial"/>
              <a:cs typeface="Arial"/>
              <a:sym typeface="Arial"/>
            </a:endParaRPr>
          </a:p>
        </p:txBody>
      </p:sp>
      <p:pic>
        <p:nvPicPr>
          <p:cNvPr id="189" name="Google Shape;189;p13" descr="A white text on a black background&#10;&#10;Description automatically generated"/>
          <p:cNvPicPr preferRelativeResize="0"/>
          <p:nvPr/>
        </p:nvPicPr>
        <p:blipFill rotWithShape="1">
          <a:blip r:embed="rId3">
            <a:alphaModFix/>
          </a:blip>
          <a:srcRect/>
          <a:stretch/>
        </p:blipFill>
        <p:spPr>
          <a:xfrm>
            <a:off x="9793375" y="5807122"/>
            <a:ext cx="2156810" cy="75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4"/>
          <p:cNvSpPr txBox="1">
            <a:spLocks noGrp="1"/>
          </p:cNvSpPr>
          <p:nvPr>
            <p:ph type="title"/>
          </p:nvPr>
        </p:nvSpPr>
        <p:spPr>
          <a:xfrm>
            <a:off x="598733" y="322163"/>
            <a:ext cx="8596668"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5400" b="1">
                <a:latin typeface="Calibri"/>
                <a:ea typeface="Calibri"/>
                <a:cs typeface="Calibri"/>
                <a:sym typeface="Calibri"/>
              </a:rPr>
              <a:t>Impacts on Mental Health</a:t>
            </a:r>
            <a:endParaRPr sz="5400" b="1">
              <a:latin typeface="Calibri"/>
              <a:ea typeface="Calibri"/>
              <a:cs typeface="Calibri"/>
              <a:sym typeface="Calibri"/>
            </a:endParaRPr>
          </a:p>
        </p:txBody>
      </p:sp>
      <p:sp>
        <p:nvSpPr>
          <p:cNvPr id="195" name="Google Shape;195;p14"/>
          <p:cNvSpPr txBox="1">
            <a:spLocks noGrp="1"/>
          </p:cNvSpPr>
          <p:nvPr>
            <p:ph type="body" idx="1"/>
          </p:nvPr>
        </p:nvSpPr>
        <p:spPr>
          <a:xfrm>
            <a:off x="598601" y="1642963"/>
            <a:ext cx="8596800" cy="4375700"/>
          </a:xfrm>
          <a:prstGeom prst="rect">
            <a:avLst/>
          </a:prstGeom>
          <a:noFill/>
          <a:ln>
            <a:noFill/>
          </a:ln>
        </p:spPr>
        <p:txBody>
          <a:bodyPr spcFirstLastPara="1" wrap="square" lIns="91425" tIns="45700" rIns="91425" bIns="45700" anchor="t" anchorCtr="0">
            <a:normAutofit lnSpcReduction="20000"/>
          </a:bodyPr>
          <a:lstStyle/>
          <a:p>
            <a:pPr marL="342900" lvl="0" indent="-342900" algn="l" rtl="0">
              <a:lnSpc>
                <a:spcPct val="100000"/>
              </a:lnSpc>
              <a:spcBef>
                <a:spcPts val="1000"/>
              </a:spcBef>
              <a:spcAft>
                <a:spcPts val="0"/>
              </a:spcAft>
              <a:buSzPts val="1440"/>
              <a:buChar char="►"/>
            </a:pPr>
            <a:r>
              <a:rPr lang="en-US" sz="2400" b="0" i="0" u="none" strike="noStrike" cap="none">
                <a:solidFill>
                  <a:srgbClr val="3F3F3F"/>
                </a:solidFill>
                <a:latin typeface="Arial"/>
                <a:ea typeface="Arial"/>
                <a:cs typeface="Arial"/>
                <a:sym typeface="Arial"/>
              </a:rPr>
              <a:t>IPV, substance use, and mental health conditions tend to coexist</a:t>
            </a:r>
            <a:endParaRPr/>
          </a:p>
          <a:p>
            <a:pPr marL="0" lvl="0" indent="0" algn="l" rtl="0">
              <a:lnSpc>
                <a:spcPct val="100000"/>
              </a:lnSpc>
              <a:spcBef>
                <a:spcPts val="1000"/>
              </a:spcBef>
              <a:spcAft>
                <a:spcPts val="0"/>
              </a:spcAft>
              <a:buSzPts val="1440"/>
              <a:buNone/>
            </a:pPr>
            <a:endParaRPr sz="2400">
              <a:latin typeface="Arial"/>
              <a:ea typeface="Arial"/>
              <a:cs typeface="Arial"/>
              <a:sym typeface="Arial"/>
            </a:endParaRPr>
          </a:p>
          <a:p>
            <a:pPr marL="342900" lvl="0" indent="-342900" algn="l" rtl="0">
              <a:lnSpc>
                <a:spcPct val="100000"/>
              </a:lnSpc>
              <a:spcBef>
                <a:spcPts val="0"/>
              </a:spcBef>
              <a:spcAft>
                <a:spcPts val="0"/>
              </a:spcAft>
              <a:buSzPts val="1440"/>
              <a:buChar char="►"/>
            </a:pPr>
            <a:r>
              <a:rPr lang="en-US" sz="2400">
                <a:latin typeface="Arial"/>
                <a:ea typeface="Arial"/>
                <a:cs typeface="Arial"/>
                <a:sym typeface="Arial"/>
              </a:rPr>
              <a:t>Higher levels of physical and emotional IPV were related to an increased risk of Post Traumatic Stress Disorder, or PTSD, and higher levels of PTSD were related to higher risk of drug-related problems.</a:t>
            </a:r>
            <a:endParaRPr/>
          </a:p>
          <a:p>
            <a:pPr marL="0" lvl="0" indent="0" algn="l" rtl="0">
              <a:lnSpc>
                <a:spcPct val="100000"/>
              </a:lnSpc>
              <a:spcBef>
                <a:spcPts val="0"/>
              </a:spcBef>
              <a:spcAft>
                <a:spcPts val="0"/>
              </a:spcAft>
              <a:buSzPts val="1440"/>
              <a:buNone/>
            </a:pPr>
            <a:endParaRPr sz="2400">
              <a:latin typeface="Arial"/>
              <a:ea typeface="Arial"/>
              <a:cs typeface="Arial"/>
              <a:sym typeface="Arial"/>
            </a:endParaRPr>
          </a:p>
          <a:p>
            <a:pPr marL="342900" lvl="0" indent="-342900" algn="l" rtl="0">
              <a:lnSpc>
                <a:spcPct val="100000"/>
              </a:lnSpc>
              <a:spcBef>
                <a:spcPts val="0"/>
              </a:spcBef>
              <a:spcAft>
                <a:spcPts val="0"/>
              </a:spcAft>
              <a:buSzPts val="1440"/>
              <a:buChar char="►"/>
            </a:pPr>
            <a:r>
              <a:rPr lang="en-US" sz="2400">
                <a:latin typeface="Arial"/>
                <a:ea typeface="Arial"/>
                <a:cs typeface="Arial"/>
                <a:sym typeface="Arial"/>
              </a:rPr>
              <a:t>Turning to using substances as a form of coping</a:t>
            </a:r>
            <a:endParaRPr/>
          </a:p>
          <a:p>
            <a:pPr marL="0" lvl="0" indent="0" algn="l" rtl="0">
              <a:lnSpc>
                <a:spcPct val="100000"/>
              </a:lnSpc>
              <a:spcBef>
                <a:spcPts val="0"/>
              </a:spcBef>
              <a:spcAft>
                <a:spcPts val="0"/>
              </a:spcAft>
              <a:buSzPts val="1440"/>
              <a:buNone/>
            </a:pPr>
            <a:endParaRPr sz="2400">
              <a:latin typeface="Arial"/>
              <a:ea typeface="Arial"/>
              <a:cs typeface="Arial"/>
              <a:sym typeface="Arial"/>
            </a:endParaRPr>
          </a:p>
          <a:p>
            <a:pPr marL="342900" lvl="0" indent="-342900" algn="l" rtl="0">
              <a:lnSpc>
                <a:spcPct val="100000"/>
              </a:lnSpc>
              <a:spcBef>
                <a:spcPts val="0"/>
              </a:spcBef>
              <a:spcAft>
                <a:spcPts val="0"/>
              </a:spcAft>
              <a:buSzPts val="1440"/>
              <a:buChar char="►"/>
            </a:pPr>
            <a:r>
              <a:rPr lang="en-US" sz="2400">
                <a:latin typeface="Arial"/>
                <a:ea typeface="Arial"/>
                <a:cs typeface="Arial"/>
                <a:sym typeface="Arial"/>
              </a:rPr>
              <a:t>Harm-doers may weaponize these feelings and use them against survivor to maintain power and control</a:t>
            </a:r>
            <a:endParaRPr/>
          </a:p>
          <a:p>
            <a:pPr marL="0" lvl="0" indent="0" algn="l" rtl="0">
              <a:lnSpc>
                <a:spcPct val="100000"/>
              </a:lnSpc>
              <a:spcBef>
                <a:spcPts val="0"/>
              </a:spcBef>
              <a:spcAft>
                <a:spcPts val="0"/>
              </a:spcAft>
              <a:buSzPts val="1440"/>
              <a:buNone/>
            </a:pPr>
            <a:endParaRPr sz="2400">
              <a:latin typeface="Arial"/>
              <a:ea typeface="Arial"/>
              <a:cs typeface="Arial"/>
              <a:sym typeface="Arial"/>
            </a:endParaRPr>
          </a:p>
        </p:txBody>
      </p:sp>
      <p:pic>
        <p:nvPicPr>
          <p:cNvPr id="196" name="Google Shape;196;p14" descr="A white text on a black background&#10;&#10;Description automatically generated"/>
          <p:cNvPicPr preferRelativeResize="0"/>
          <p:nvPr/>
        </p:nvPicPr>
        <p:blipFill rotWithShape="1">
          <a:blip r:embed="rId3">
            <a:alphaModFix/>
          </a:blip>
          <a:srcRect/>
          <a:stretch/>
        </p:blipFill>
        <p:spPr>
          <a:xfrm>
            <a:off x="9793375" y="5807122"/>
            <a:ext cx="2156810" cy="75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8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6"/>
          <p:cNvSpPr txBox="1">
            <a:spLocks noGrp="1"/>
          </p:cNvSpPr>
          <p:nvPr>
            <p:ph type="title"/>
          </p:nvPr>
        </p:nvSpPr>
        <p:spPr>
          <a:xfrm>
            <a:off x="425354" y="179250"/>
            <a:ext cx="85968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5400" b="1">
                <a:latin typeface="Calibri"/>
                <a:ea typeface="Calibri"/>
                <a:cs typeface="Calibri"/>
                <a:sym typeface="Calibri"/>
              </a:rPr>
              <a:t>Harm Reduction Services</a:t>
            </a:r>
            <a:endParaRPr sz="5400" b="1">
              <a:latin typeface="Calibri"/>
              <a:ea typeface="Calibri"/>
              <a:cs typeface="Calibri"/>
              <a:sym typeface="Calibri"/>
            </a:endParaRPr>
          </a:p>
        </p:txBody>
      </p:sp>
      <p:sp>
        <p:nvSpPr>
          <p:cNvPr id="208" name="Google Shape;208;p16"/>
          <p:cNvSpPr txBox="1">
            <a:spLocks noGrp="1"/>
          </p:cNvSpPr>
          <p:nvPr>
            <p:ph type="body" idx="1"/>
          </p:nvPr>
        </p:nvSpPr>
        <p:spPr>
          <a:xfrm>
            <a:off x="425354" y="1256097"/>
            <a:ext cx="5562246" cy="5308353"/>
          </a:xfrm>
          <a:prstGeom prst="rect">
            <a:avLst/>
          </a:prstGeom>
          <a:noFill/>
          <a:ln>
            <a:noFill/>
          </a:ln>
        </p:spPr>
        <p:txBody>
          <a:bodyPr spcFirstLastPara="1" wrap="square" lIns="91425" tIns="45700" rIns="91425" bIns="45700" anchor="t" anchorCtr="0">
            <a:normAutofit/>
          </a:bodyPr>
          <a:lstStyle/>
          <a:p>
            <a:pPr marL="457200" lvl="0" indent="-345440" algn="l" rtl="0">
              <a:lnSpc>
                <a:spcPct val="100000"/>
              </a:lnSpc>
              <a:spcBef>
                <a:spcPts val="0"/>
              </a:spcBef>
              <a:spcAft>
                <a:spcPts val="0"/>
              </a:spcAft>
              <a:buSzPts val="1840"/>
              <a:buChar char="►"/>
            </a:pPr>
            <a:r>
              <a:rPr lang="en-US" sz="2400">
                <a:latin typeface="Arial"/>
                <a:ea typeface="Arial"/>
                <a:cs typeface="Arial"/>
                <a:sym typeface="Arial"/>
              </a:rPr>
              <a:t>In northern, rural Wisconsin, substance use is prevalent, and Embrace provides harm reduction services which align with our vision of courageous social change ending all forms of oppression and violence.</a:t>
            </a:r>
            <a:endParaRPr sz="2400">
              <a:latin typeface="Arial"/>
              <a:ea typeface="Arial"/>
              <a:cs typeface="Arial"/>
              <a:sym typeface="Arial"/>
            </a:endParaRPr>
          </a:p>
          <a:p>
            <a:pPr marL="457200" lvl="0" indent="0" algn="l" rtl="0">
              <a:lnSpc>
                <a:spcPct val="100000"/>
              </a:lnSpc>
              <a:spcBef>
                <a:spcPts val="0"/>
              </a:spcBef>
              <a:spcAft>
                <a:spcPts val="0"/>
              </a:spcAft>
              <a:buSzPts val="1440"/>
              <a:buNone/>
            </a:pPr>
            <a:endParaRPr sz="2000">
              <a:latin typeface="Arial"/>
              <a:ea typeface="Arial"/>
              <a:cs typeface="Arial"/>
              <a:sym typeface="Arial"/>
            </a:endParaRPr>
          </a:p>
          <a:p>
            <a:pPr marL="914400" lvl="1" indent="-339090" algn="l" rtl="0">
              <a:lnSpc>
                <a:spcPct val="150000"/>
              </a:lnSpc>
              <a:spcBef>
                <a:spcPts val="0"/>
              </a:spcBef>
              <a:spcAft>
                <a:spcPts val="0"/>
              </a:spcAft>
              <a:buSzPts val="1740"/>
              <a:buChar char="►"/>
            </a:pPr>
            <a:r>
              <a:rPr lang="en-US" sz="2000" b="1">
                <a:latin typeface="Arial"/>
                <a:ea typeface="Arial"/>
                <a:cs typeface="Arial"/>
                <a:sym typeface="Arial"/>
              </a:rPr>
              <a:t>Narcan</a:t>
            </a:r>
            <a:endParaRPr sz="2000" b="1">
              <a:latin typeface="Arial"/>
              <a:ea typeface="Arial"/>
              <a:cs typeface="Arial"/>
              <a:sym typeface="Arial"/>
            </a:endParaRPr>
          </a:p>
          <a:p>
            <a:pPr marL="914400" lvl="1" indent="-339090" algn="l" rtl="0">
              <a:lnSpc>
                <a:spcPct val="150000"/>
              </a:lnSpc>
              <a:spcBef>
                <a:spcPts val="0"/>
              </a:spcBef>
              <a:spcAft>
                <a:spcPts val="0"/>
              </a:spcAft>
              <a:buSzPts val="1740"/>
              <a:buChar char="►"/>
            </a:pPr>
            <a:r>
              <a:rPr lang="en-US" sz="2000" b="1">
                <a:latin typeface="Arial"/>
                <a:ea typeface="Arial"/>
                <a:cs typeface="Arial"/>
                <a:sym typeface="Arial"/>
              </a:rPr>
              <a:t>Safe Syringe Exchange</a:t>
            </a:r>
            <a:endParaRPr sz="2000" b="1">
              <a:latin typeface="Arial"/>
              <a:ea typeface="Arial"/>
              <a:cs typeface="Arial"/>
              <a:sym typeface="Arial"/>
            </a:endParaRPr>
          </a:p>
          <a:p>
            <a:pPr marL="914400" lvl="1" indent="-339090" algn="l" rtl="0">
              <a:lnSpc>
                <a:spcPct val="150000"/>
              </a:lnSpc>
              <a:spcBef>
                <a:spcPts val="0"/>
              </a:spcBef>
              <a:spcAft>
                <a:spcPts val="0"/>
              </a:spcAft>
              <a:buSzPts val="1740"/>
              <a:buChar char="►"/>
            </a:pPr>
            <a:r>
              <a:rPr lang="en-US" sz="2000" b="1">
                <a:latin typeface="Arial"/>
                <a:ea typeface="Arial"/>
                <a:cs typeface="Arial"/>
                <a:sym typeface="Arial"/>
              </a:rPr>
              <a:t>Seeking Safety curriculum</a:t>
            </a:r>
            <a:endParaRPr sz="2000" b="1">
              <a:latin typeface="Arial"/>
              <a:ea typeface="Arial"/>
              <a:cs typeface="Arial"/>
              <a:sym typeface="Arial"/>
            </a:endParaRPr>
          </a:p>
          <a:p>
            <a:pPr marL="914400" lvl="1" indent="-339090" algn="l" rtl="0">
              <a:lnSpc>
                <a:spcPct val="150000"/>
              </a:lnSpc>
              <a:spcBef>
                <a:spcPts val="0"/>
              </a:spcBef>
              <a:spcAft>
                <a:spcPts val="0"/>
              </a:spcAft>
              <a:buSzPts val="1740"/>
              <a:buChar char="►"/>
            </a:pPr>
            <a:r>
              <a:rPr lang="en-US" sz="2000" b="1">
                <a:latin typeface="Arial"/>
                <a:ea typeface="Arial"/>
                <a:cs typeface="Arial"/>
                <a:sym typeface="Arial"/>
              </a:rPr>
              <a:t>Emergency Contraceptives</a:t>
            </a:r>
            <a:endParaRPr sz="2000" b="1">
              <a:latin typeface="Arial"/>
              <a:ea typeface="Arial"/>
              <a:cs typeface="Arial"/>
              <a:sym typeface="Arial"/>
            </a:endParaRPr>
          </a:p>
          <a:p>
            <a:pPr marL="914400" lvl="1" indent="-339090" algn="l" rtl="0">
              <a:lnSpc>
                <a:spcPct val="150000"/>
              </a:lnSpc>
              <a:spcBef>
                <a:spcPts val="0"/>
              </a:spcBef>
              <a:spcAft>
                <a:spcPts val="0"/>
              </a:spcAft>
              <a:buSzPts val="1740"/>
              <a:buChar char="►"/>
            </a:pPr>
            <a:r>
              <a:rPr lang="en-US" sz="2000" b="1">
                <a:latin typeface="Arial"/>
                <a:ea typeface="Arial"/>
                <a:cs typeface="Arial"/>
                <a:sym typeface="Arial"/>
              </a:rPr>
              <a:t>Abortion resources</a:t>
            </a:r>
            <a:endParaRPr sz="2000" b="1">
              <a:latin typeface="Arial"/>
              <a:ea typeface="Arial"/>
              <a:cs typeface="Arial"/>
              <a:sym typeface="Arial"/>
            </a:endParaRPr>
          </a:p>
        </p:txBody>
      </p:sp>
      <p:pic>
        <p:nvPicPr>
          <p:cNvPr id="209" name="Google Shape;209;p16"/>
          <p:cNvPicPr preferRelativeResize="0"/>
          <p:nvPr/>
        </p:nvPicPr>
        <p:blipFill rotWithShape="1">
          <a:blip r:embed="rId3">
            <a:alphaModFix/>
          </a:blip>
          <a:srcRect/>
          <a:stretch/>
        </p:blipFill>
        <p:spPr>
          <a:xfrm>
            <a:off x="6204402" y="1256097"/>
            <a:ext cx="3517727" cy="4551025"/>
          </a:xfrm>
          <a:prstGeom prst="rect">
            <a:avLst/>
          </a:prstGeom>
          <a:noFill/>
          <a:ln>
            <a:noFill/>
          </a:ln>
        </p:spPr>
      </p:pic>
      <p:pic>
        <p:nvPicPr>
          <p:cNvPr id="210" name="Google Shape;210;p16" descr="A white text on a black background&#10;&#10;Description automatically generated"/>
          <p:cNvPicPr preferRelativeResize="0"/>
          <p:nvPr/>
        </p:nvPicPr>
        <p:blipFill rotWithShape="1">
          <a:blip r:embed="rId4">
            <a:alphaModFix/>
          </a:blip>
          <a:srcRect/>
          <a:stretch/>
        </p:blipFill>
        <p:spPr>
          <a:xfrm>
            <a:off x="9793375" y="5807122"/>
            <a:ext cx="2156810" cy="75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par>
                                <p:cTn id="8" presetID="1" presetClass="entr" presetSubtype="0" fill="hold" nodeType="withEffect">
                                  <p:stCondLst>
                                    <p:cond delay="0"/>
                                  </p:stCondLst>
                                  <p:childTnLst>
                                    <p:set>
                                      <p:cBhvr>
                                        <p:cTn id="9"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cae370f062_2_0"/>
          <p:cNvSpPr txBox="1">
            <a:spLocks noGrp="1"/>
          </p:cNvSpPr>
          <p:nvPr>
            <p:ph type="title"/>
          </p:nvPr>
        </p:nvSpPr>
        <p:spPr>
          <a:xfrm>
            <a:off x="341194" y="98144"/>
            <a:ext cx="7560900" cy="1516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4400" b="1">
                <a:latin typeface="Calibri"/>
                <a:ea typeface="Calibri"/>
                <a:cs typeface="Calibri"/>
                <a:sym typeface="Calibri"/>
              </a:rPr>
              <a:t>24/7 Harm Reduction Vending Machines	</a:t>
            </a:r>
            <a:endParaRPr sz="4400" b="1">
              <a:latin typeface="Calibri"/>
              <a:ea typeface="Calibri"/>
              <a:cs typeface="Calibri"/>
              <a:sym typeface="Calibri"/>
            </a:endParaRPr>
          </a:p>
        </p:txBody>
      </p:sp>
      <p:sp>
        <p:nvSpPr>
          <p:cNvPr id="217" name="Google Shape;217;g2cae370f062_2_0"/>
          <p:cNvSpPr txBox="1">
            <a:spLocks noGrp="1"/>
          </p:cNvSpPr>
          <p:nvPr>
            <p:ph type="body" idx="1"/>
          </p:nvPr>
        </p:nvSpPr>
        <p:spPr>
          <a:xfrm>
            <a:off x="118725" y="1456898"/>
            <a:ext cx="8327400" cy="3156000"/>
          </a:xfrm>
          <a:prstGeom prst="rect">
            <a:avLst/>
          </a:prstGeom>
          <a:noFill/>
          <a:ln>
            <a:noFill/>
          </a:ln>
        </p:spPr>
        <p:txBody>
          <a:bodyPr spcFirstLastPara="1" wrap="square" lIns="91425" tIns="45700" rIns="91425" bIns="45700" anchor="t" anchorCtr="0">
            <a:normAutofit lnSpcReduction="10000"/>
          </a:bodyPr>
          <a:lstStyle/>
          <a:p>
            <a:pPr marL="457200" lvl="0" indent="-339090" algn="l" rtl="0">
              <a:lnSpc>
                <a:spcPct val="150000"/>
              </a:lnSpc>
              <a:spcBef>
                <a:spcPts val="1000"/>
              </a:spcBef>
              <a:spcAft>
                <a:spcPts val="0"/>
              </a:spcAft>
              <a:buSzPts val="1740"/>
              <a:buChar char="►"/>
            </a:pPr>
            <a:r>
              <a:rPr lang="en-US" sz="2800">
                <a:latin typeface="Arial"/>
                <a:ea typeface="Arial"/>
                <a:cs typeface="Arial"/>
                <a:sym typeface="Arial"/>
              </a:rPr>
              <a:t>24/7 Harm Reduction Vending Machines</a:t>
            </a:r>
            <a:endParaRPr sz="2800">
              <a:latin typeface="Arial"/>
              <a:ea typeface="Arial"/>
              <a:cs typeface="Arial"/>
              <a:sym typeface="Arial"/>
            </a:endParaRPr>
          </a:p>
          <a:p>
            <a:pPr marL="914400" lvl="1" indent="-320040" algn="l" rtl="0">
              <a:lnSpc>
                <a:spcPct val="150000"/>
              </a:lnSpc>
              <a:spcBef>
                <a:spcPts val="0"/>
              </a:spcBef>
              <a:spcAft>
                <a:spcPts val="0"/>
              </a:spcAft>
              <a:buSzPts val="1440"/>
              <a:buChar char="►"/>
            </a:pPr>
            <a:r>
              <a:rPr lang="en-US" sz="1800">
                <a:latin typeface="Arial"/>
                <a:ea typeface="Arial"/>
                <a:cs typeface="Arial"/>
                <a:sym typeface="Arial"/>
              </a:rPr>
              <a:t>Available at the Rusk &amp; Price County Offices (Ladysmith and Phillips) </a:t>
            </a:r>
            <a:endParaRPr sz="1800">
              <a:latin typeface="Arial"/>
              <a:ea typeface="Arial"/>
              <a:cs typeface="Arial"/>
              <a:sym typeface="Arial"/>
            </a:endParaRPr>
          </a:p>
          <a:p>
            <a:pPr marL="914400" lvl="1" indent="-320040" algn="l" rtl="0">
              <a:lnSpc>
                <a:spcPct val="150000"/>
              </a:lnSpc>
              <a:spcBef>
                <a:spcPts val="0"/>
              </a:spcBef>
              <a:spcAft>
                <a:spcPts val="0"/>
              </a:spcAft>
              <a:buSzPts val="1440"/>
              <a:buChar char="►"/>
            </a:pPr>
            <a:r>
              <a:rPr lang="en-US" sz="1800">
                <a:latin typeface="Arial"/>
                <a:ea typeface="Arial"/>
                <a:cs typeface="Arial"/>
                <a:sym typeface="Arial"/>
              </a:rPr>
              <a:t>Supplies included: syringes, fentanyl test-strips, Narcan, safer injection kits, Emergency Contraceptives, condoms, pregnancy tests, etc.</a:t>
            </a:r>
            <a:endParaRPr/>
          </a:p>
          <a:p>
            <a:pPr marL="594360" lvl="1" indent="0" algn="l" rtl="0">
              <a:lnSpc>
                <a:spcPct val="150000"/>
              </a:lnSpc>
              <a:spcBef>
                <a:spcPts val="0"/>
              </a:spcBef>
              <a:spcAft>
                <a:spcPts val="0"/>
              </a:spcAft>
              <a:buSzPts val="1440"/>
              <a:buNone/>
            </a:pPr>
            <a:endParaRPr sz="700">
              <a:latin typeface="Arial"/>
              <a:ea typeface="Arial"/>
              <a:cs typeface="Arial"/>
              <a:sym typeface="Arial"/>
            </a:endParaRPr>
          </a:p>
          <a:p>
            <a:pPr marL="457200" lvl="0" indent="-339090" algn="l" rtl="0">
              <a:lnSpc>
                <a:spcPct val="100000"/>
              </a:lnSpc>
              <a:spcBef>
                <a:spcPts val="0"/>
              </a:spcBef>
              <a:spcAft>
                <a:spcPts val="0"/>
              </a:spcAft>
              <a:buSzPts val="1740"/>
              <a:buChar char="►"/>
            </a:pPr>
            <a:r>
              <a:rPr lang="en-US" sz="2400">
                <a:latin typeface="Arial"/>
                <a:ea typeface="Arial"/>
                <a:cs typeface="Arial"/>
                <a:sym typeface="Arial"/>
              </a:rPr>
              <a:t>Walk-In Options</a:t>
            </a:r>
            <a:endParaRPr sz="2400">
              <a:latin typeface="Arial"/>
              <a:ea typeface="Arial"/>
              <a:cs typeface="Arial"/>
              <a:sym typeface="Arial"/>
            </a:endParaRPr>
          </a:p>
          <a:p>
            <a:pPr marL="914400" lvl="1" indent="-320040" algn="l" rtl="0">
              <a:lnSpc>
                <a:spcPct val="100000"/>
              </a:lnSpc>
              <a:spcBef>
                <a:spcPts val="0"/>
              </a:spcBef>
              <a:spcAft>
                <a:spcPts val="0"/>
              </a:spcAft>
              <a:buSzPts val="1440"/>
              <a:buChar char="►"/>
            </a:pPr>
            <a:r>
              <a:rPr lang="en-US" sz="1800">
                <a:latin typeface="Arial"/>
                <a:ea typeface="Arial"/>
                <a:cs typeface="Arial"/>
                <a:sym typeface="Arial"/>
              </a:rPr>
              <a:t>Available in all county offices during business hours - </a:t>
            </a:r>
            <a:r>
              <a:rPr lang="en-US" sz="1800" i="1">
                <a:latin typeface="Arial"/>
                <a:ea typeface="Arial"/>
                <a:cs typeface="Arial"/>
                <a:sym typeface="Arial"/>
              </a:rPr>
              <a:t>same supplies offered</a:t>
            </a:r>
            <a:endParaRPr sz="1800" i="1">
              <a:latin typeface="Arial"/>
              <a:ea typeface="Arial"/>
              <a:cs typeface="Arial"/>
              <a:sym typeface="Arial"/>
            </a:endParaRPr>
          </a:p>
        </p:txBody>
      </p:sp>
      <p:pic>
        <p:nvPicPr>
          <p:cNvPr id="218" name="Google Shape;218;g2cae370f062_2_0"/>
          <p:cNvPicPr preferRelativeResize="0"/>
          <p:nvPr/>
        </p:nvPicPr>
        <p:blipFill rotWithShape="1">
          <a:blip r:embed="rId3">
            <a:alphaModFix/>
          </a:blip>
          <a:srcRect l="8307" t="-1130" r="6405" b="1127"/>
          <a:stretch/>
        </p:blipFill>
        <p:spPr>
          <a:xfrm>
            <a:off x="8718904" y="1197129"/>
            <a:ext cx="2490735" cy="3880800"/>
          </a:xfrm>
          <a:prstGeom prst="rect">
            <a:avLst/>
          </a:prstGeom>
          <a:noFill/>
          <a:ln>
            <a:noFill/>
          </a:ln>
        </p:spPr>
      </p:pic>
      <p:pic>
        <p:nvPicPr>
          <p:cNvPr id="219" name="Google Shape;219;g2cae370f062_2_0" descr="A white text on a black background&#10;&#10;Description automatically generated"/>
          <p:cNvPicPr preferRelativeResize="0"/>
          <p:nvPr/>
        </p:nvPicPr>
        <p:blipFill rotWithShape="1">
          <a:blip r:embed="rId4">
            <a:alphaModFix/>
          </a:blip>
          <a:srcRect/>
          <a:stretch/>
        </p:blipFill>
        <p:spPr>
          <a:xfrm>
            <a:off x="9793375" y="5807122"/>
            <a:ext cx="2156810" cy="757325"/>
          </a:xfrm>
          <a:prstGeom prst="rect">
            <a:avLst/>
          </a:prstGeom>
          <a:noFill/>
          <a:ln>
            <a:noFill/>
          </a:ln>
        </p:spPr>
      </p:pic>
      <p:pic>
        <p:nvPicPr>
          <p:cNvPr id="220" name="Google Shape;220;g2cae370f062_2_0" descr="Rusk County Office"/>
          <p:cNvPicPr preferRelativeResize="0"/>
          <p:nvPr/>
        </p:nvPicPr>
        <p:blipFill rotWithShape="1">
          <a:blip r:embed="rId5">
            <a:alphaModFix/>
          </a:blip>
          <a:srcRect/>
          <a:stretch/>
        </p:blipFill>
        <p:spPr>
          <a:xfrm>
            <a:off x="3110641" y="4353636"/>
            <a:ext cx="3282488" cy="2461866"/>
          </a:xfrm>
          <a:prstGeom prst="rect">
            <a:avLst/>
          </a:prstGeom>
          <a:noFill/>
          <a:ln>
            <a:noFill/>
          </a:ln>
        </p:spPr>
      </p:pic>
      <p:sp>
        <p:nvSpPr>
          <p:cNvPr id="221" name="Google Shape;221;g2cae370f062_2_0"/>
          <p:cNvSpPr txBox="1"/>
          <p:nvPr/>
        </p:nvSpPr>
        <p:spPr>
          <a:xfrm>
            <a:off x="4598743" y="6471750"/>
            <a:ext cx="184377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Rusk County Office</a:t>
            </a:r>
            <a:endParaRPr sz="1400" b="0" i="0" u="none" strike="noStrike" cap="none">
              <a:solidFill>
                <a:srgbClr val="000000"/>
              </a:solidFill>
              <a:latin typeface="Arial"/>
              <a:ea typeface="Arial"/>
              <a:cs typeface="Arial"/>
              <a:sym typeface="Arial"/>
            </a:endParaRPr>
          </a:p>
        </p:txBody>
      </p:sp>
      <p:sp>
        <p:nvSpPr>
          <p:cNvPr id="222" name="Google Shape;222;g2cae370f062_2_0"/>
          <p:cNvSpPr txBox="1"/>
          <p:nvPr/>
        </p:nvSpPr>
        <p:spPr>
          <a:xfrm>
            <a:off x="9264302" y="4773611"/>
            <a:ext cx="184537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Price County Office</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1000"/>
                                        <p:tgtEl>
                                          <p:spTgt spid="217"/>
                                        </p:tgtEl>
                                      </p:cBhvr>
                                    </p:animEffect>
                                  </p:childTnLst>
                                </p:cTn>
                              </p:par>
                              <p:par>
                                <p:cTn id="8" presetID="10" presetClass="entr" presetSubtype="0" fill="hold" nodeType="withEffect">
                                  <p:stCondLst>
                                    <p:cond delay="0"/>
                                  </p:stCondLst>
                                  <p:childTnLst>
                                    <p:set>
                                      <p:cBhvr>
                                        <p:cTn id="9" dur="1" fill="hold">
                                          <p:stCondLst>
                                            <p:cond delay="0"/>
                                          </p:stCondLst>
                                        </p:cTn>
                                        <p:tgtEl>
                                          <p:spTgt spid="218"/>
                                        </p:tgtEl>
                                        <p:attrNameLst>
                                          <p:attrName>style.visibility</p:attrName>
                                        </p:attrNameLst>
                                      </p:cBhvr>
                                      <p:to>
                                        <p:strVal val="visible"/>
                                      </p:to>
                                    </p:set>
                                    <p:animEffect transition="in" filter="fade">
                                      <p:cBhvr>
                                        <p:cTn id="10" dur="1000"/>
                                        <p:tgtEl>
                                          <p:spTgt spid="218"/>
                                        </p:tgtEl>
                                      </p:cBhvr>
                                    </p:animEffect>
                                  </p:childTnLst>
                                </p:cTn>
                              </p:par>
                              <p:par>
                                <p:cTn id="11" presetID="10" presetClass="entr" presetSubtype="0"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fade">
                                      <p:cBhvr>
                                        <p:cTn id="13" dur="1000"/>
                                        <p:tgtEl>
                                          <p:spTgt spid="219"/>
                                        </p:tgtEl>
                                      </p:cBhvr>
                                    </p:animEffect>
                                  </p:childTnLst>
                                </p:cTn>
                              </p:par>
                              <p:par>
                                <p:cTn id="14" presetID="10" presetClass="entr" presetSubtype="0" fill="hold" nodeType="withEffect">
                                  <p:stCondLst>
                                    <p:cond delay="0"/>
                                  </p:stCondLst>
                                  <p:childTnLst>
                                    <p:set>
                                      <p:cBhvr>
                                        <p:cTn id="15" dur="1" fill="hold">
                                          <p:stCondLst>
                                            <p:cond delay="0"/>
                                          </p:stCondLst>
                                        </p:cTn>
                                        <p:tgtEl>
                                          <p:spTgt spid="220"/>
                                        </p:tgtEl>
                                        <p:attrNameLst>
                                          <p:attrName>style.visibility</p:attrName>
                                        </p:attrNameLst>
                                      </p:cBhvr>
                                      <p:to>
                                        <p:strVal val="visible"/>
                                      </p:to>
                                    </p:set>
                                    <p:animEffect transition="in" filter="fade">
                                      <p:cBhvr>
                                        <p:cTn id="16" dur="1000"/>
                                        <p:tgtEl>
                                          <p:spTgt spid="220"/>
                                        </p:tgtEl>
                                      </p:cBhvr>
                                    </p:animEffect>
                                  </p:childTnLst>
                                </p:cTn>
                              </p:par>
                              <p:par>
                                <p:cTn id="17" presetID="10" presetClass="entr" presetSubtype="0" fill="hold" nodeType="with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fade">
                                      <p:cBhvr>
                                        <p:cTn id="19" dur="1000"/>
                                        <p:tgtEl>
                                          <p:spTgt spid="221"/>
                                        </p:tgtEl>
                                      </p:cBhvr>
                                    </p:animEffect>
                                  </p:childTnLst>
                                </p:cTn>
                              </p:par>
                              <p:par>
                                <p:cTn id="20" presetID="10" presetClass="entr" presetSubtype="0" fill="hold" nodeType="withEffect">
                                  <p:stCondLst>
                                    <p:cond delay="0"/>
                                  </p:stCondLst>
                                  <p:childTnLst>
                                    <p:set>
                                      <p:cBhvr>
                                        <p:cTn id="21" dur="1" fill="hold">
                                          <p:stCondLst>
                                            <p:cond delay="0"/>
                                          </p:stCondLst>
                                        </p:cTn>
                                        <p:tgtEl>
                                          <p:spTgt spid="222"/>
                                        </p:tgtEl>
                                        <p:attrNameLst>
                                          <p:attrName>style.visibility</p:attrName>
                                        </p:attrNameLst>
                                      </p:cBhvr>
                                      <p:to>
                                        <p:strVal val="visible"/>
                                      </p:to>
                                    </p:set>
                                    <p:animEffect transition="in" filter="fade">
                                      <p:cBhvr>
                                        <p:cTn id="22"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a:off x="407760" y="196619"/>
            <a:ext cx="9326475"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800"/>
              <a:buNone/>
            </a:pPr>
            <a:r>
              <a:rPr lang="en-US" sz="5400" b="1">
                <a:latin typeface="Calibri"/>
                <a:ea typeface="Calibri"/>
                <a:cs typeface="Calibri"/>
                <a:sym typeface="Calibri"/>
              </a:rPr>
              <a:t>Community Pushback, Stigmas, Misconceptions</a:t>
            </a:r>
            <a:endParaRPr/>
          </a:p>
        </p:txBody>
      </p:sp>
      <p:sp>
        <p:nvSpPr>
          <p:cNvPr id="228" name="Google Shape;228;p37"/>
          <p:cNvSpPr txBox="1">
            <a:spLocks noGrp="1"/>
          </p:cNvSpPr>
          <p:nvPr>
            <p:ph type="body" idx="1"/>
          </p:nvPr>
        </p:nvSpPr>
        <p:spPr>
          <a:xfrm>
            <a:off x="3672500" y="2003400"/>
            <a:ext cx="6579300" cy="4263600"/>
          </a:xfrm>
          <a:prstGeom prst="rect">
            <a:avLst/>
          </a:prstGeom>
          <a:noFill/>
          <a:ln>
            <a:noFill/>
          </a:ln>
        </p:spPr>
        <p:txBody>
          <a:bodyPr spcFirstLastPara="1" wrap="square" lIns="91425" tIns="45700" rIns="91425" bIns="45700" anchor="t" anchorCtr="0">
            <a:normAutofit lnSpcReduction="10000"/>
          </a:bodyPr>
          <a:lstStyle/>
          <a:p>
            <a:pPr marL="457200" lvl="0" indent="-320040" algn="l" rtl="0">
              <a:lnSpc>
                <a:spcPct val="160000"/>
              </a:lnSpc>
              <a:spcBef>
                <a:spcPts val="1000"/>
              </a:spcBef>
              <a:spcAft>
                <a:spcPts val="0"/>
              </a:spcAft>
              <a:buSzPts val="1440"/>
              <a:buChar char="►"/>
            </a:pPr>
            <a:r>
              <a:rPr lang="en-US" sz="2400">
                <a:latin typeface="Arial"/>
                <a:ea typeface="Arial"/>
                <a:cs typeface="Arial"/>
                <a:sym typeface="Arial"/>
              </a:rPr>
              <a:t>Syringe Access Concerns</a:t>
            </a:r>
            <a:endParaRPr/>
          </a:p>
          <a:p>
            <a:pPr marL="457200" lvl="0" indent="-320040" algn="l" rtl="0">
              <a:lnSpc>
                <a:spcPct val="160000"/>
              </a:lnSpc>
              <a:spcBef>
                <a:spcPts val="1000"/>
              </a:spcBef>
              <a:spcAft>
                <a:spcPts val="0"/>
              </a:spcAft>
              <a:buSzPts val="1440"/>
              <a:buChar char="►"/>
            </a:pPr>
            <a:r>
              <a:rPr lang="en-US" sz="2400">
                <a:latin typeface="Arial"/>
                <a:ea typeface="Arial"/>
                <a:cs typeface="Arial"/>
                <a:sym typeface="Arial"/>
              </a:rPr>
              <a:t>Safe Disposal Box Location</a:t>
            </a:r>
            <a:endParaRPr/>
          </a:p>
          <a:p>
            <a:pPr marL="457200" lvl="0" indent="-320040" algn="l" rtl="0">
              <a:lnSpc>
                <a:spcPct val="160000"/>
              </a:lnSpc>
              <a:spcBef>
                <a:spcPts val="1000"/>
              </a:spcBef>
              <a:spcAft>
                <a:spcPts val="0"/>
              </a:spcAft>
              <a:buSzPts val="1440"/>
              <a:buChar char="►"/>
            </a:pPr>
            <a:r>
              <a:rPr lang="en-US" sz="2400">
                <a:latin typeface="Arial"/>
                <a:ea typeface="Arial"/>
                <a:cs typeface="Arial"/>
                <a:sym typeface="Arial"/>
              </a:rPr>
              <a:t>Misconceptions Around Harm Reduction</a:t>
            </a:r>
            <a:endParaRPr/>
          </a:p>
          <a:p>
            <a:pPr marL="457200" lvl="0" indent="-320040" algn="l" rtl="0">
              <a:lnSpc>
                <a:spcPct val="160000"/>
              </a:lnSpc>
              <a:spcBef>
                <a:spcPts val="1000"/>
              </a:spcBef>
              <a:spcAft>
                <a:spcPts val="0"/>
              </a:spcAft>
              <a:buSzPts val="1440"/>
              <a:buChar char="►"/>
            </a:pPr>
            <a:r>
              <a:rPr lang="en-US" sz="2400">
                <a:latin typeface="Arial"/>
                <a:ea typeface="Arial"/>
                <a:cs typeface="Arial"/>
                <a:sym typeface="Arial"/>
              </a:rPr>
              <a:t>Narcan Stigma</a:t>
            </a:r>
            <a:endParaRPr/>
          </a:p>
          <a:p>
            <a:pPr marL="457200" lvl="0" indent="-320040" algn="l" rtl="0">
              <a:lnSpc>
                <a:spcPct val="160000"/>
              </a:lnSpc>
              <a:spcBef>
                <a:spcPts val="1000"/>
              </a:spcBef>
              <a:spcAft>
                <a:spcPts val="0"/>
              </a:spcAft>
              <a:buSzPts val="1440"/>
              <a:buChar char="►"/>
            </a:pPr>
            <a:r>
              <a:rPr lang="en-US" sz="2400">
                <a:latin typeface="Arial"/>
                <a:ea typeface="Arial"/>
                <a:cs typeface="Arial"/>
                <a:sym typeface="Arial"/>
              </a:rPr>
              <a:t>Substance Use Stigma</a:t>
            </a:r>
            <a:endParaRPr/>
          </a:p>
          <a:p>
            <a:pPr marL="457200" lvl="0" indent="-320040" algn="l" rtl="0">
              <a:lnSpc>
                <a:spcPct val="160000"/>
              </a:lnSpc>
              <a:spcBef>
                <a:spcPts val="1000"/>
              </a:spcBef>
              <a:spcAft>
                <a:spcPts val="0"/>
              </a:spcAft>
              <a:buSzPts val="1440"/>
              <a:buChar char="►"/>
            </a:pPr>
            <a:r>
              <a:rPr lang="en-US" sz="2400">
                <a:latin typeface="Arial"/>
                <a:ea typeface="Arial"/>
                <a:cs typeface="Arial"/>
                <a:sym typeface="Arial"/>
              </a:rPr>
              <a:t>Emergency Contraception Confusion</a:t>
            </a:r>
            <a:endParaRPr/>
          </a:p>
        </p:txBody>
      </p:sp>
      <p:pic>
        <p:nvPicPr>
          <p:cNvPr id="229" name="Google Shape;229;p37" descr="A white text on a black background&#10;&#10;Description automatically generated"/>
          <p:cNvPicPr preferRelativeResize="0"/>
          <p:nvPr/>
        </p:nvPicPr>
        <p:blipFill rotWithShape="1">
          <a:blip r:embed="rId3">
            <a:alphaModFix/>
          </a:blip>
          <a:srcRect/>
          <a:stretch/>
        </p:blipFill>
        <p:spPr>
          <a:xfrm>
            <a:off x="9793375" y="5807122"/>
            <a:ext cx="2156810" cy="757325"/>
          </a:xfrm>
          <a:prstGeom prst="rect">
            <a:avLst/>
          </a:prstGeom>
          <a:noFill/>
          <a:ln>
            <a:noFill/>
          </a:ln>
        </p:spPr>
      </p:pic>
      <p:pic>
        <p:nvPicPr>
          <p:cNvPr id="230" name="Google Shape;230;p37" descr="Two people with speech bubbles"/>
          <p:cNvPicPr preferRelativeResize="0"/>
          <p:nvPr/>
        </p:nvPicPr>
        <p:blipFill rotWithShape="1">
          <a:blip r:embed="rId4">
            <a:alphaModFix/>
          </a:blip>
          <a:srcRect/>
          <a:stretch/>
        </p:blipFill>
        <p:spPr>
          <a:xfrm>
            <a:off x="599485" y="2262951"/>
            <a:ext cx="2585358" cy="34567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1000"/>
                                        <p:tgtEl>
                                          <p:spTgt spid="228"/>
                                        </p:tgtEl>
                                      </p:cBhvr>
                                    </p:animEffect>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657</Words>
  <Application>Microsoft Office PowerPoint</Application>
  <PresentationFormat>Widescreen</PresentationFormat>
  <Paragraphs>98</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Noto Sans Symbols</vt:lpstr>
      <vt:lpstr>Trebuchet MS</vt:lpstr>
      <vt:lpstr>Arial</vt:lpstr>
      <vt:lpstr>Facet</vt:lpstr>
      <vt:lpstr>Harm Reduction Substance Use and Gender-Based Violence</vt:lpstr>
      <vt:lpstr>Land Acknowledgement</vt:lpstr>
      <vt:lpstr>What is Embrace?</vt:lpstr>
      <vt:lpstr>What Do Services Look Like?</vt:lpstr>
      <vt:lpstr>Connection Between Substance Use and Domestic &amp; Sexual Violence</vt:lpstr>
      <vt:lpstr>Impacts on Mental Health</vt:lpstr>
      <vt:lpstr>Harm Reduction Services</vt:lpstr>
      <vt:lpstr>24/7 Harm Reduction Vending Machines </vt:lpstr>
      <vt:lpstr>Community Pushback, Stigmas, Misconceptions</vt:lpstr>
      <vt:lpstr>How We Approach Community Resistance</vt:lpstr>
      <vt:lpstr>Successes Thus Far</vt:lpstr>
      <vt:lpstr>Thank you &amp; 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 Reduction Substance Use and Gender-Based Violence</dc:title>
  <dc:creator>Kasie Fischer</dc:creator>
  <cp:lastModifiedBy>Jordanne Myszka-Schilling</cp:lastModifiedBy>
  <cp:revision>2</cp:revision>
  <dcterms:created xsi:type="dcterms:W3CDTF">2020-07-28T19:08:58Z</dcterms:created>
  <dcterms:modified xsi:type="dcterms:W3CDTF">2025-08-15T16:16:13Z</dcterms:modified>
</cp:coreProperties>
</file>